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68"/>
  </p:notesMasterIdLst>
  <p:sldIdLst>
    <p:sldId id="326" r:id="rId2"/>
    <p:sldId id="257" r:id="rId3"/>
    <p:sldId id="358" r:id="rId4"/>
    <p:sldId id="359" r:id="rId5"/>
    <p:sldId id="362" r:id="rId6"/>
    <p:sldId id="361" r:id="rId7"/>
    <p:sldId id="327" r:id="rId8"/>
    <p:sldId id="307" r:id="rId9"/>
    <p:sldId id="311" r:id="rId10"/>
    <p:sldId id="258" r:id="rId11"/>
    <p:sldId id="374" r:id="rId12"/>
    <p:sldId id="285" r:id="rId13"/>
    <p:sldId id="346" r:id="rId14"/>
    <p:sldId id="312" r:id="rId15"/>
    <p:sldId id="360" r:id="rId16"/>
    <p:sldId id="367" r:id="rId17"/>
    <p:sldId id="259" r:id="rId18"/>
    <p:sldId id="260" r:id="rId19"/>
    <p:sldId id="261" r:id="rId20"/>
    <p:sldId id="347" r:id="rId21"/>
    <p:sldId id="262" r:id="rId22"/>
    <p:sldId id="264" r:id="rId23"/>
    <p:sldId id="530" r:id="rId24"/>
    <p:sldId id="368" r:id="rId25"/>
    <p:sldId id="369" r:id="rId26"/>
    <p:sldId id="348" r:id="rId27"/>
    <p:sldId id="267" r:id="rId28"/>
    <p:sldId id="270" r:id="rId29"/>
    <p:sldId id="271" r:id="rId30"/>
    <p:sldId id="386" r:id="rId31"/>
    <p:sldId id="370" r:id="rId32"/>
    <p:sldId id="395" r:id="rId33"/>
    <p:sldId id="316" r:id="rId34"/>
    <p:sldId id="401" r:id="rId35"/>
    <p:sldId id="403" r:id="rId36"/>
    <p:sldId id="399" r:id="rId37"/>
    <p:sldId id="397" r:id="rId38"/>
    <p:sldId id="318" r:id="rId39"/>
    <p:sldId id="277" r:id="rId40"/>
    <p:sldId id="278" r:id="rId41"/>
    <p:sldId id="279" r:id="rId42"/>
    <p:sldId id="280" r:id="rId43"/>
    <p:sldId id="383" r:id="rId44"/>
    <p:sldId id="281" r:id="rId45"/>
    <p:sldId id="282" r:id="rId46"/>
    <p:sldId id="404" r:id="rId47"/>
    <p:sldId id="405" r:id="rId48"/>
    <p:sldId id="406" r:id="rId49"/>
    <p:sldId id="283" r:id="rId50"/>
    <p:sldId id="394" r:id="rId51"/>
    <p:sldId id="410" r:id="rId52"/>
    <p:sldId id="413" r:id="rId53"/>
    <p:sldId id="418" r:id="rId54"/>
    <p:sldId id="420" r:id="rId55"/>
    <p:sldId id="422" r:id="rId56"/>
    <p:sldId id="425" r:id="rId57"/>
    <p:sldId id="427" r:id="rId58"/>
    <p:sldId id="428" r:id="rId59"/>
    <p:sldId id="430" r:id="rId60"/>
    <p:sldId id="435" r:id="rId61"/>
    <p:sldId id="437" r:id="rId62"/>
    <p:sldId id="439" r:id="rId63"/>
    <p:sldId id="451" r:id="rId64"/>
    <p:sldId id="453" r:id="rId65"/>
    <p:sldId id="489" r:id="rId66"/>
    <p:sldId id="293"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A8404-0F51-4E74-8FA1-51D3B08AC48B}">
  <a:tblStyle styleId="{F15A8404-0F51-4E74-8FA1-51D3B08AC4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15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7217B-BEB6-4763-B6DB-810EDD75EE8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C49D1A4D-BA8C-48A8-A99D-66F57D6BDBD4}">
      <dgm:prSet phldrT="[Текст]"/>
      <dgm:spPr>
        <a:solidFill>
          <a:schemeClr val="accent6">
            <a:lumMod val="60000"/>
            <a:lumOff val="40000"/>
          </a:schemeClr>
        </a:solidFill>
      </dgm:spPr>
      <dgm:t>
        <a:bodyPr/>
        <a:lstStyle/>
        <a:p>
          <a:r>
            <a:rPr lang="kk-KZ" dirty="0">
              <a:latin typeface="Times New Roman" panose="02020603050405020304" pitchFamily="18" charset="0"/>
              <a:cs typeface="Times New Roman" panose="02020603050405020304" pitchFamily="18" charset="0"/>
            </a:rPr>
            <a:t>Жеңіл 1-2 Гр</a:t>
          </a:r>
          <a:endParaRPr lang="ru-RU" dirty="0">
            <a:latin typeface="Times New Roman" panose="02020603050405020304" pitchFamily="18" charset="0"/>
            <a:cs typeface="Times New Roman" panose="02020603050405020304" pitchFamily="18" charset="0"/>
          </a:endParaRPr>
        </a:p>
      </dgm:t>
    </dgm:pt>
    <dgm:pt modelId="{30BE3428-CF44-4D98-AD03-F59214776268}" type="parTrans" cxnId="{DB335B52-1A58-491F-95A8-F9F4AC7E6F67}">
      <dgm:prSet/>
      <dgm:spPr/>
      <dgm:t>
        <a:bodyPr/>
        <a:lstStyle/>
        <a:p>
          <a:endParaRPr lang="ru-RU"/>
        </a:p>
      </dgm:t>
    </dgm:pt>
    <dgm:pt modelId="{C7FD6120-EDA8-46BE-B086-7AD9D3523941}" type="sibTrans" cxnId="{DB335B52-1A58-491F-95A8-F9F4AC7E6F67}">
      <dgm:prSet/>
      <dgm:spPr/>
      <dgm:t>
        <a:bodyPr/>
        <a:lstStyle/>
        <a:p>
          <a:endParaRPr lang="ru-RU"/>
        </a:p>
      </dgm:t>
    </dgm:pt>
    <dgm:pt modelId="{6C252E55-0544-46A1-A7CE-0FB38391853D}">
      <dgm:prSet phldrT="[Текст]"/>
      <dgm:spPr>
        <a:solidFill>
          <a:schemeClr val="accent6">
            <a:lumMod val="75000"/>
          </a:schemeClr>
        </a:solidFill>
      </dgm:spPr>
      <dgm:t>
        <a:bodyPr/>
        <a:lstStyle/>
        <a:p>
          <a:r>
            <a:rPr lang="kk-KZ" dirty="0">
              <a:latin typeface="Times New Roman" panose="02020603050405020304" pitchFamily="18" charset="0"/>
              <a:cs typeface="Times New Roman" panose="02020603050405020304" pitchFamily="18" charset="0"/>
            </a:rPr>
            <a:t>Орташа</a:t>
          </a:r>
        </a:p>
        <a:p>
          <a:r>
            <a:rPr lang="kk-KZ" dirty="0">
              <a:latin typeface="Times New Roman" panose="02020603050405020304" pitchFamily="18" charset="0"/>
              <a:cs typeface="Times New Roman" panose="02020603050405020304" pitchFamily="18" charset="0"/>
            </a:rPr>
            <a:t>2-4 Гр</a:t>
          </a:r>
          <a:endParaRPr lang="ru-RU" dirty="0">
            <a:latin typeface="Times New Roman" panose="02020603050405020304" pitchFamily="18" charset="0"/>
            <a:cs typeface="Times New Roman" panose="02020603050405020304" pitchFamily="18" charset="0"/>
          </a:endParaRPr>
        </a:p>
      </dgm:t>
    </dgm:pt>
    <dgm:pt modelId="{30FD21A5-3902-4C0B-A759-09B0C58D40FC}" type="parTrans" cxnId="{AA4CE31D-209B-46C7-B6A3-F5B7AB196393}">
      <dgm:prSet/>
      <dgm:spPr/>
      <dgm:t>
        <a:bodyPr/>
        <a:lstStyle/>
        <a:p>
          <a:endParaRPr lang="ru-RU"/>
        </a:p>
      </dgm:t>
    </dgm:pt>
    <dgm:pt modelId="{1A0CD4D6-313C-401B-9B87-D342D2185780}" type="sibTrans" cxnId="{AA4CE31D-209B-46C7-B6A3-F5B7AB196393}">
      <dgm:prSet/>
      <dgm:spPr/>
      <dgm:t>
        <a:bodyPr/>
        <a:lstStyle/>
        <a:p>
          <a:endParaRPr lang="ru-RU"/>
        </a:p>
      </dgm:t>
    </dgm:pt>
    <dgm:pt modelId="{43A79F51-CCEF-494B-9E8C-86A657F2A41C}">
      <dgm:prSet phldrT="[Текст]"/>
      <dgm:spPr>
        <a:solidFill>
          <a:schemeClr val="accent6">
            <a:lumMod val="50000"/>
          </a:schemeClr>
        </a:solidFill>
      </dgm:spPr>
      <dgm:t>
        <a:bodyPr/>
        <a:lstStyle/>
        <a:p>
          <a:r>
            <a:rPr lang="kk-KZ" dirty="0">
              <a:latin typeface="Times New Roman" panose="02020603050405020304" pitchFamily="18" charset="0"/>
              <a:cs typeface="Times New Roman" panose="02020603050405020304" pitchFamily="18" charset="0"/>
            </a:rPr>
            <a:t>Ауыр </a:t>
          </a:r>
        </a:p>
        <a:p>
          <a:r>
            <a:rPr lang="kk-KZ" dirty="0">
              <a:latin typeface="Times New Roman" panose="02020603050405020304" pitchFamily="18" charset="0"/>
              <a:cs typeface="Times New Roman" panose="02020603050405020304" pitchFamily="18" charset="0"/>
            </a:rPr>
            <a:t>4-6 Гр</a:t>
          </a:r>
          <a:endParaRPr lang="ru-RU" dirty="0">
            <a:latin typeface="Times New Roman" panose="02020603050405020304" pitchFamily="18" charset="0"/>
            <a:cs typeface="Times New Roman" panose="02020603050405020304" pitchFamily="18" charset="0"/>
          </a:endParaRPr>
        </a:p>
      </dgm:t>
    </dgm:pt>
    <dgm:pt modelId="{1F834B37-1CA4-4163-B1C2-2BBDAD9078DB}" type="parTrans" cxnId="{483E2FAA-BB0D-482C-AAA9-6BA6F99073EF}">
      <dgm:prSet/>
      <dgm:spPr/>
      <dgm:t>
        <a:bodyPr/>
        <a:lstStyle/>
        <a:p>
          <a:endParaRPr lang="ru-RU"/>
        </a:p>
      </dgm:t>
    </dgm:pt>
    <dgm:pt modelId="{0E43317B-21FB-4EB4-B2F0-DDFB04E08AA4}" type="sibTrans" cxnId="{483E2FAA-BB0D-482C-AAA9-6BA6F99073EF}">
      <dgm:prSet/>
      <dgm:spPr/>
      <dgm:t>
        <a:bodyPr/>
        <a:lstStyle/>
        <a:p>
          <a:endParaRPr lang="ru-RU"/>
        </a:p>
      </dgm:t>
    </dgm:pt>
    <dgm:pt modelId="{CCABC782-BAAE-4BE3-B257-FA83D379B1FA}" type="pres">
      <dgm:prSet presAssocID="{8897217B-BEB6-4763-B6DB-810EDD75EE89}" presName="rootnode" presStyleCnt="0">
        <dgm:presLayoutVars>
          <dgm:chMax/>
          <dgm:chPref/>
          <dgm:dir/>
          <dgm:animLvl val="lvl"/>
        </dgm:presLayoutVars>
      </dgm:prSet>
      <dgm:spPr/>
      <dgm:t>
        <a:bodyPr/>
        <a:lstStyle/>
        <a:p>
          <a:endParaRPr lang="ru-RU"/>
        </a:p>
      </dgm:t>
    </dgm:pt>
    <dgm:pt modelId="{F2CF986D-ED22-4773-9D3E-6C4F068FE05B}" type="pres">
      <dgm:prSet presAssocID="{C49D1A4D-BA8C-48A8-A99D-66F57D6BDBD4}" presName="composite" presStyleCnt="0"/>
      <dgm:spPr/>
    </dgm:pt>
    <dgm:pt modelId="{5AAE07FC-547C-4A27-AE77-39CCAA8F584F}" type="pres">
      <dgm:prSet presAssocID="{C49D1A4D-BA8C-48A8-A99D-66F57D6BDBD4}" presName="LShape" presStyleLbl="alignNode1" presStyleIdx="0" presStyleCnt="5"/>
      <dgm:spPr/>
    </dgm:pt>
    <dgm:pt modelId="{586A9EE2-B223-439C-BE5B-958501A7AD55}" type="pres">
      <dgm:prSet presAssocID="{C49D1A4D-BA8C-48A8-A99D-66F57D6BDBD4}" presName="ParentText" presStyleLbl="revTx" presStyleIdx="0" presStyleCnt="3">
        <dgm:presLayoutVars>
          <dgm:chMax val="0"/>
          <dgm:chPref val="0"/>
          <dgm:bulletEnabled val="1"/>
        </dgm:presLayoutVars>
      </dgm:prSet>
      <dgm:spPr/>
      <dgm:t>
        <a:bodyPr/>
        <a:lstStyle/>
        <a:p>
          <a:endParaRPr lang="ru-RU"/>
        </a:p>
      </dgm:t>
    </dgm:pt>
    <dgm:pt modelId="{EBE133FA-044B-4B19-B1C6-B44A7E4779E5}" type="pres">
      <dgm:prSet presAssocID="{C49D1A4D-BA8C-48A8-A99D-66F57D6BDBD4}" presName="Triangle" presStyleLbl="alignNode1" presStyleIdx="1" presStyleCnt="5"/>
      <dgm:spPr/>
    </dgm:pt>
    <dgm:pt modelId="{74209693-FDC4-4FC2-9AE6-0D10D9889C59}" type="pres">
      <dgm:prSet presAssocID="{C7FD6120-EDA8-46BE-B086-7AD9D3523941}" presName="sibTrans" presStyleCnt="0"/>
      <dgm:spPr/>
    </dgm:pt>
    <dgm:pt modelId="{764991D9-56F2-4D13-B035-1FD56F529F41}" type="pres">
      <dgm:prSet presAssocID="{C7FD6120-EDA8-46BE-B086-7AD9D3523941}" presName="space" presStyleCnt="0"/>
      <dgm:spPr/>
    </dgm:pt>
    <dgm:pt modelId="{11EE49B0-F107-4FA2-8FDB-824AB58E3C69}" type="pres">
      <dgm:prSet presAssocID="{6C252E55-0544-46A1-A7CE-0FB38391853D}" presName="composite" presStyleCnt="0"/>
      <dgm:spPr/>
    </dgm:pt>
    <dgm:pt modelId="{CA934B5F-4F88-4365-A7DB-A76231E7ACE1}" type="pres">
      <dgm:prSet presAssocID="{6C252E55-0544-46A1-A7CE-0FB38391853D}" presName="LShape" presStyleLbl="alignNode1" presStyleIdx="2" presStyleCnt="5"/>
      <dgm:spPr/>
    </dgm:pt>
    <dgm:pt modelId="{422395C8-EAB0-410D-83EF-59F37A8ADC85}" type="pres">
      <dgm:prSet presAssocID="{6C252E55-0544-46A1-A7CE-0FB38391853D}" presName="ParentText" presStyleLbl="revTx" presStyleIdx="1" presStyleCnt="3">
        <dgm:presLayoutVars>
          <dgm:chMax val="0"/>
          <dgm:chPref val="0"/>
          <dgm:bulletEnabled val="1"/>
        </dgm:presLayoutVars>
      </dgm:prSet>
      <dgm:spPr/>
      <dgm:t>
        <a:bodyPr/>
        <a:lstStyle/>
        <a:p>
          <a:endParaRPr lang="ru-RU"/>
        </a:p>
      </dgm:t>
    </dgm:pt>
    <dgm:pt modelId="{AA163435-78C2-43C1-8BEB-001BF6D67FF1}" type="pres">
      <dgm:prSet presAssocID="{6C252E55-0544-46A1-A7CE-0FB38391853D}" presName="Triangle" presStyleLbl="alignNode1" presStyleIdx="3" presStyleCnt="5"/>
      <dgm:spPr/>
    </dgm:pt>
    <dgm:pt modelId="{EC7AAC78-904E-4B8E-9F1F-5820255697C5}" type="pres">
      <dgm:prSet presAssocID="{1A0CD4D6-313C-401B-9B87-D342D2185780}" presName="sibTrans" presStyleCnt="0"/>
      <dgm:spPr/>
    </dgm:pt>
    <dgm:pt modelId="{0F0690F3-31A6-46F7-8B48-0BCEBEFB572C}" type="pres">
      <dgm:prSet presAssocID="{1A0CD4D6-313C-401B-9B87-D342D2185780}" presName="space" presStyleCnt="0"/>
      <dgm:spPr/>
    </dgm:pt>
    <dgm:pt modelId="{0FCD4F44-686D-48B1-930B-98569D7F4F5E}" type="pres">
      <dgm:prSet presAssocID="{43A79F51-CCEF-494B-9E8C-86A657F2A41C}" presName="composite" presStyleCnt="0"/>
      <dgm:spPr/>
    </dgm:pt>
    <dgm:pt modelId="{F94AB55C-08EB-467E-8318-8DB02E1A63F5}" type="pres">
      <dgm:prSet presAssocID="{43A79F51-CCEF-494B-9E8C-86A657F2A41C}" presName="LShape" presStyleLbl="alignNode1" presStyleIdx="4" presStyleCnt="5"/>
      <dgm:spPr/>
    </dgm:pt>
    <dgm:pt modelId="{77A2601B-C959-4435-AE47-299758A11E44}" type="pres">
      <dgm:prSet presAssocID="{43A79F51-CCEF-494B-9E8C-86A657F2A41C}" presName="ParentText" presStyleLbl="revTx" presStyleIdx="2" presStyleCnt="3">
        <dgm:presLayoutVars>
          <dgm:chMax val="0"/>
          <dgm:chPref val="0"/>
          <dgm:bulletEnabled val="1"/>
        </dgm:presLayoutVars>
      </dgm:prSet>
      <dgm:spPr/>
      <dgm:t>
        <a:bodyPr/>
        <a:lstStyle/>
        <a:p>
          <a:endParaRPr lang="ru-RU"/>
        </a:p>
      </dgm:t>
    </dgm:pt>
  </dgm:ptLst>
  <dgm:cxnLst>
    <dgm:cxn modelId="{483E2FAA-BB0D-482C-AAA9-6BA6F99073EF}" srcId="{8897217B-BEB6-4763-B6DB-810EDD75EE89}" destId="{43A79F51-CCEF-494B-9E8C-86A657F2A41C}" srcOrd="2" destOrd="0" parTransId="{1F834B37-1CA4-4163-B1C2-2BBDAD9078DB}" sibTransId="{0E43317B-21FB-4EB4-B2F0-DDFB04E08AA4}"/>
    <dgm:cxn modelId="{B6DC640F-E7C3-4FCB-A5CB-5BE7CB789AE9}" type="presOf" srcId="{8897217B-BEB6-4763-B6DB-810EDD75EE89}" destId="{CCABC782-BAAE-4BE3-B257-FA83D379B1FA}" srcOrd="0" destOrd="0" presId="urn:microsoft.com/office/officeart/2009/3/layout/StepUpProcess"/>
    <dgm:cxn modelId="{AA4CE31D-209B-46C7-B6A3-F5B7AB196393}" srcId="{8897217B-BEB6-4763-B6DB-810EDD75EE89}" destId="{6C252E55-0544-46A1-A7CE-0FB38391853D}" srcOrd="1" destOrd="0" parTransId="{30FD21A5-3902-4C0B-A759-09B0C58D40FC}" sibTransId="{1A0CD4D6-313C-401B-9B87-D342D2185780}"/>
    <dgm:cxn modelId="{88403236-5FBF-4600-ABB6-E6D76AAAC1B7}" type="presOf" srcId="{43A79F51-CCEF-494B-9E8C-86A657F2A41C}" destId="{77A2601B-C959-4435-AE47-299758A11E44}" srcOrd="0" destOrd="0" presId="urn:microsoft.com/office/officeart/2009/3/layout/StepUpProcess"/>
    <dgm:cxn modelId="{D2E52733-3BC2-4583-98DB-FCF0DD1B2C05}" type="presOf" srcId="{6C252E55-0544-46A1-A7CE-0FB38391853D}" destId="{422395C8-EAB0-410D-83EF-59F37A8ADC85}" srcOrd="0" destOrd="0" presId="urn:microsoft.com/office/officeart/2009/3/layout/StepUpProcess"/>
    <dgm:cxn modelId="{DB335B52-1A58-491F-95A8-F9F4AC7E6F67}" srcId="{8897217B-BEB6-4763-B6DB-810EDD75EE89}" destId="{C49D1A4D-BA8C-48A8-A99D-66F57D6BDBD4}" srcOrd="0" destOrd="0" parTransId="{30BE3428-CF44-4D98-AD03-F59214776268}" sibTransId="{C7FD6120-EDA8-46BE-B086-7AD9D3523941}"/>
    <dgm:cxn modelId="{6AFBED3B-FC8C-4682-93C5-9293357ED409}" type="presOf" srcId="{C49D1A4D-BA8C-48A8-A99D-66F57D6BDBD4}" destId="{586A9EE2-B223-439C-BE5B-958501A7AD55}" srcOrd="0" destOrd="0" presId="urn:microsoft.com/office/officeart/2009/3/layout/StepUpProcess"/>
    <dgm:cxn modelId="{813FEEDD-0353-47ED-AB26-4C66C7DE9077}" type="presParOf" srcId="{CCABC782-BAAE-4BE3-B257-FA83D379B1FA}" destId="{F2CF986D-ED22-4773-9D3E-6C4F068FE05B}" srcOrd="0" destOrd="0" presId="urn:microsoft.com/office/officeart/2009/3/layout/StepUpProcess"/>
    <dgm:cxn modelId="{69A81AB4-B0A3-44B3-AFB5-45F3F3FB92A3}" type="presParOf" srcId="{F2CF986D-ED22-4773-9D3E-6C4F068FE05B}" destId="{5AAE07FC-547C-4A27-AE77-39CCAA8F584F}" srcOrd="0" destOrd="0" presId="urn:microsoft.com/office/officeart/2009/3/layout/StepUpProcess"/>
    <dgm:cxn modelId="{90EF9196-2F55-4EC3-B2ED-D3631510C0E3}" type="presParOf" srcId="{F2CF986D-ED22-4773-9D3E-6C4F068FE05B}" destId="{586A9EE2-B223-439C-BE5B-958501A7AD55}" srcOrd="1" destOrd="0" presId="urn:microsoft.com/office/officeart/2009/3/layout/StepUpProcess"/>
    <dgm:cxn modelId="{8C13F510-DF92-4BDF-9970-5D40843CE21F}" type="presParOf" srcId="{F2CF986D-ED22-4773-9D3E-6C4F068FE05B}" destId="{EBE133FA-044B-4B19-B1C6-B44A7E4779E5}" srcOrd="2" destOrd="0" presId="urn:microsoft.com/office/officeart/2009/3/layout/StepUpProcess"/>
    <dgm:cxn modelId="{1E8CAC76-E58F-4C8A-94AF-7E416B6156A5}" type="presParOf" srcId="{CCABC782-BAAE-4BE3-B257-FA83D379B1FA}" destId="{74209693-FDC4-4FC2-9AE6-0D10D9889C59}" srcOrd="1" destOrd="0" presId="urn:microsoft.com/office/officeart/2009/3/layout/StepUpProcess"/>
    <dgm:cxn modelId="{263EE680-8CCE-41D7-9879-17AA8EBC4179}" type="presParOf" srcId="{74209693-FDC4-4FC2-9AE6-0D10D9889C59}" destId="{764991D9-56F2-4D13-B035-1FD56F529F41}" srcOrd="0" destOrd="0" presId="urn:microsoft.com/office/officeart/2009/3/layout/StepUpProcess"/>
    <dgm:cxn modelId="{1CE9DAA6-DFF7-4A6D-92D0-0B0BE754278A}" type="presParOf" srcId="{CCABC782-BAAE-4BE3-B257-FA83D379B1FA}" destId="{11EE49B0-F107-4FA2-8FDB-824AB58E3C69}" srcOrd="2" destOrd="0" presId="urn:microsoft.com/office/officeart/2009/3/layout/StepUpProcess"/>
    <dgm:cxn modelId="{7A753CDC-2534-4BC3-930B-18A6C159B779}" type="presParOf" srcId="{11EE49B0-F107-4FA2-8FDB-824AB58E3C69}" destId="{CA934B5F-4F88-4365-A7DB-A76231E7ACE1}" srcOrd="0" destOrd="0" presId="urn:microsoft.com/office/officeart/2009/3/layout/StepUpProcess"/>
    <dgm:cxn modelId="{2C91A1EC-7D12-4248-8546-9947DEA30532}" type="presParOf" srcId="{11EE49B0-F107-4FA2-8FDB-824AB58E3C69}" destId="{422395C8-EAB0-410D-83EF-59F37A8ADC85}" srcOrd="1" destOrd="0" presId="urn:microsoft.com/office/officeart/2009/3/layout/StepUpProcess"/>
    <dgm:cxn modelId="{121A520C-C7A5-4432-878A-FBDCEE33B2E2}" type="presParOf" srcId="{11EE49B0-F107-4FA2-8FDB-824AB58E3C69}" destId="{AA163435-78C2-43C1-8BEB-001BF6D67FF1}" srcOrd="2" destOrd="0" presId="urn:microsoft.com/office/officeart/2009/3/layout/StepUpProcess"/>
    <dgm:cxn modelId="{BD4ED8FF-935D-4753-AAE9-7D93C55F2597}" type="presParOf" srcId="{CCABC782-BAAE-4BE3-B257-FA83D379B1FA}" destId="{EC7AAC78-904E-4B8E-9F1F-5820255697C5}" srcOrd="3" destOrd="0" presId="urn:microsoft.com/office/officeart/2009/3/layout/StepUpProcess"/>
    <dgm:cxn modelId="{5FFAF0F8-BACE-4515-96CD-9D4D98785432}" type="presParOf" srcId="{EC7AAC78-904E-4B8E-9F1F-5820255697C5}" destId="{0F0690F3-31A6-46F7-8B48-0BCEBEFB572C}" srcOrd="0" destOrd="0" presId="urn:microsoft.com/office/officeart/2009/3/layout/StepUpProcess"/>
    <dgm:cxn modelId="{DD3F38C6-BED1-42E6-AE2B-D236D793D6D8}" type="presParOf" srcId="{CCABC782-BAAE-4BE3-B257-FA83D379B1FA}" destId="{0FCD4F44-686D-48B1-930B-98569D7F4F5E}" srcOrd="4" destOrd="0" presId="urn:microsoft.com/office/officeart/2009/3/layout/StepUpProcess"/>
    <dgm:cxn modelId="{25EAB5D6-9384-4983-80BD-3C2A9CD00EA6}" type="presParOf" srcId="{0FCD4F44-686D-48B1-930B-98569D7F4F5E}" destId="{F94AB55C-08EB-467E-8318-8DB02E1A63F5}" srcOrd="0" destOrd="0" presId="urn:microsoft.com/office/officeart/2009/3/layout/StepUpProcess"/>
    <dgm:cxn modelId="{1FB4C72F-3BC1-4875-A564-30BDF4BB0765}" type="presParOf" srcId="{0FCD4F44-686D-48B1-930B-98569D7F4F5E}" destId="{77A2601B-C959-4435-AE47-299758A11E4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E07FC-547C-4A27-AE77-39CCAA8F584F}">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A9EE2-B223-439C-BE5B-958501A7AD55}">
      <dsp:nvSpPr>
        <dsp:cNvPr id="0" name=""/>
        <dsp:cNvSpPr/>
      </dsp:nvSpPr>
      <dsp:spPr>
        <a:xfrm>
          <a:off x="257157" y="2077240"/>
          <a:ext cx="2310994" cy="2025722"/>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kk-KZ" sz="4600" kern="1200" dirty="0">
              <a:latin typeface="Times New Roman" panose="02020603050405020304" pitchFamily="18" charset="0"/>
              <a:cs typeface="Times New Roman" panose="02020603050405020304" pitchFamily="18" charset="0"/>
            </a:rPr>
            <a:t>Жеңіл 1-2 Гр</a:t>
          </a:r>
          <a:endParaRPr lang="ru-RU" sz="4600" kern="1200" dirty="0">
            <a:latin typeface="Times New Roman" panose="02020603050405020304" pitchFamily="18" charset="0"/>
            <a:cs typeface="Times New Roman" panose="02020603050405020304" pitchFamily="18" charset="0"/>
          </a:endParaRPr>
        </a:p>
      </dsp:txBody>
      <dsp:txXfrm>
        <a:off x="257157" y="2077240"/>
        <a:ext cx="2310994" cy="2025722"/>
      </dsp:txXfrm>
    </dsp:sp>
    <dsp:sp modelId="{EBE133FA-044B-4B19-B1C6-B44A7E4779E5}">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34B5F-4F88-4365-A7DB-A76231E7ACE1}">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395C8-EAB0-410D-83EF-59F37A8ADC85}">
      <dsp:nvSpPr>
        <dsp:cNvPr id="0" name=""/>
        <dsp:cNvSpPr/>
      </dsp:nvSpPr>
      <dsp:spPr>
        <a:xfrm>
          <a:off x="3086266" y="1377174"/>
          <a:ext cx="2310994" cy="2025722"/>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kk-KZ" sz="4600" kern="1200" dirty="0">
              <a:latin typeface="Times New Roman" panose="02020603050405020304" pitchFamily="18" charset="0"/>
              <a:cs typeface="Times New Roman" panose="02020603050405020304" pitchFamily="18" charset="0"/>
            </a:rPr>
            <a:t>Орташа</a:t>
          </a:r>
        </a:p>
        <a:p>
          <a:pPr lvl="0" algn="l" defTabSz="2044700">
            <a:lnSpc>
              <a:spcPct val="90000"/>
            </a:lnSpc>
            <a:spcBef>
              <a:spcPct val="0"/>
            </a:spcBef>
            <a:spcAft>
              <a:spcPct val="35000"/>
            </a:spcAft>
          </a:pPr>
          <a:r>
            <a:rPr lang="kk-KZ" sz="4600" kern="1200" dirty="0">
              <a:latin typeface="Times New Roman" panose="02020603050405020304" pitchFamily="18" charset="0"/>
              <a:cs typeface="Times New Roman" panose="02020603050405020304" pitchFamily="18" charset="0"/>
            </a:rPr>
            <a:t>2-4 Гр</a:t>
          </a:r>
          <a:endParaRPr lang="ru-RU" sz="4600" kern="1200" dirty="0">
            <a:latin typeface="Times New Roman" panose="02020603050405020304" pitchFamily="18" charset="0"/>
            <a:cs typeface="Times New Roman" panose="02020603050405020304" pitchFamily="18" charset="0"/>
          </a:endParaRPr>
        </a:p>
      </dsp:txBody>
      <dsp:txXfrm>
        <a:off x="3086266" y="1377174"/>
        <a:ext cx="2310994" cy="2025722"/>
      </dsp:txXfrm>
    </dsp:sp>
    <dsp:sp modelId="{AA163435-78C2-43C1-8BEB-001BF6D67FF1}">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AB55C-08EB-467E-8318-8DB02E1A63F5}">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2601B-C959-4435-AE47-299758A11E44}">
      <dsp:nvSpPr>
        <dsp:cNvPr id="0" name=""/>
        <dsp:cNvSpPr/>
      </dsp:nvSpPr>
      <dsp:spPr>
        <a:xfrm>
          <a:off x="5915374" y="677109"/>
          <a:ext cx="2310994" cy="2025722"/>
        </a:xfrm>
        <a:prstGeom prst="rect">
          <a:avLst/>
        </a:prstGeom>
        <a:solidFill>
          <a:schemeClr val="accent6">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kk-KZ" sz="4600" kern="1200" dirty="0">
              <a:latin typeface="Times New Roman" panose="02020603050405020304" pitchFamily="18" charset="0"/>
              <a:cs typeface="Times New Roman" panose="02020603050405020304" pitchFamily="18" charset="0"/>
            </a:rPr>
            <a:t>Ауыр </a:t>
          </a:r>
        </a:p>
        <a:p>
          <a:pPr lvl="0" algn="l" defTabSz="2044700">
            <a:lnSpc>
              <a:spcPct val="90000"/>
            </a:lnSpc>
            <a:spcBef>
              <a:spcPct val="0"/>
            </a:spcBef>
            <a:spcAft>
              <a:spcPct val="35000"/>
            </a:spcAft>
          </a:pPr>
          <a:r>
            <a:rPr lang="kk-KZ" sz="4600" kern="1200" dirty="0">
              <a:latin typeface="Times New Roman" panose="02020603050405020304" pitchFamily="18" charset="0"/>
              <a:cs typeface="Times New Roman" panose="02020603050405020304" pitchFamily="18" charset="0"/>
            </a:rPr>
            <a:t>4-6 Гр</a:t>
          </a:r>
          <a:endParaRPr lang="ru-RU" sz="4600" kern="1200" dirty="0">
            <a:latin typeface="Times New Roman" panose="02020603050405020304" pitchFamily="18" charset="0"/>
            <a:cs typeface="Times New Roman" panose="02020603050405020304" pitchFamily="18" charset="0"/>
          </a:endParaRPr>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7FA4233D-A70C-4370-8B8C-80FD4E260405}" type="slidenum">
              <a:rPr lang="ru-RU" smtClean="0">
                <a:latin typeface="Arial" pitchFamily="34" charset="0"/>
              </a:rPr>
              <a:pPr>
                <a:defRPr/>
              </a:pPr>
              <a:t>8</a:t>
            </a:fld>
            <a:endParaRPr lang="ru-RU">
              <a:latin typeface="Arial" pitchFamily="34" charset="0"/>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extLst>
      <p:ext uri="{BB962C8B-B14F-4D97-AF65-F5344CB8AC3E}">
        <p14:creationId xmlns:p14="http://schemas.microsoft.com/office/powerpoint/2010/main" val="460018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45"/>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smtClean="0"/>
          </a:p>
        </p:txBody>
      </p:sp>
      <p:sp>
        <p:nvSpPr>
          <p:cNvPr id="18435" name="Shape 46"/>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06430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51"/>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smtClean="0"/>
          </a:p>
        </p:txBody>
      </p:sp>
      <p:sp>
        <p:nvSpPr>
          <p:cNvPr id="22531" name="Shape 52"/>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7212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Shape 57"/>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smtClean="0"/>
          </a:p>
        </p:txBody>
      </p:sp>
      <p:sp>
        <p:nvSpPr>
          <p:cNvPr id="27651" name="Shape 58"/>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5430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123B1C-5019-4517-BA75-3349EBDCC28E}"/>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9167EB1-97F9-45D9-90CA-151A3AFB8D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F65C3BF2-0FD8-4094-BECC-4AC15ACB3F62}"/>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99F23E19-E5DC-471A-B912-A2078C0306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40CBB8-CF21-48E6-80EA-8BFF348258A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0391794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7FAC70-5DA6-4F82-8DE9-BC65888A981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C34DB32-3073-41EA-93EF-E37619AA131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655D96-93B5-4700-8510-CC12467AA7B2}"/>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095A3B14-E0B4-46C1-93FA-F29F0FBDD4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32E5D2-645C-4709-A57D-B90E73C40662}"/>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12158451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6768ED1-838A-40B4-9CA4-95247D3998C6}"/>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35EE5DB-8AB7-4873-A659-69F1B49C4B5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8068FC-94DC-4C54-83D9-C65F9739519D}"/>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892ED438-D711-4961-B037-F608A9BE1C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28BE8C-B60D-449D-BA17-BAF048D2B88F}"/>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40981282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35"/>
        <p:cNvGrpSpPr/>
        <p:nvPr/>
      </p:nvGrpSpPr>
      <p:grpSpPr>
        <a:xfrm>
          <a:off x="0" y="0"/>
          <a:ext cx="0" cy="0"/>
          <a:chOff x="0" y="0"/>
          <a:chExt cx="0" cy="0"/>
        </a:xfrm>
      </p:grpSpPr>
      <p:sp>
        <p:nvSpPr>
          <p:cNvPr id="36" name="Google Shape;36;p4"/>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38" name="Google Shape;38;p4"/>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lvl="0" indent="0" algn="l">
              <a:lnSpc>
                <a:spcPct val="100000"/>
              </a:lnSpc>
              <a:spcBef>
                <a:spcPts val="0"/>
              </a:spcBef>
              <a:spcAft>
                <a:spcPts val="0"/>
              </a:spcAft>
              <a:buNone/>
              <a:defRPr sz="2600" b="1">
                <a:solidFill>
                  <a:schemeClr val="lt1"/>
                </a:solidFill>
              </a:defRPr>
            </a:lvl1pPr>
            <a:lvl2pPr marL="0" lvl="1" indent="0" algn="l">
              <a:lnSpc>
                <a:spcPct val="100000"/>
              </a:lnSpc>
              <a:spcBef>
                <a:spcPts val="0"/>
              </a:spcBef>
              <a:spcAft>
                <a:spcPts val="0"/>
              </a:spcAft>
              <a:buNone/>
              <a:defRPr sz="2600" b="1">
                <a:solidFill>
                  <a:schemeClr val="lt1"/>
                </a:solidFill>
              </a:defRPr>
            </a:lvl2pPr>
            <a:lvl3pPr marL="0" lvl="2" indent="0" algn="l">
              <a:lnSpc>
                <a:spcPct val="100000"/>
              </a:lnSpc>
              <a:spcBef>
                <a:spcPts val="0"/>
              </a:spcBef>
              <a:spcAft>
                <a:spcPts val="0"/>
              </a:spcAft>
              <a:buNone/>
              <a:defRPr sz="2600" b="1">
                <a:solidFill>
                  <a:schemeClr val="lt1"/>
                </a:solidFill>
              </a:defRPr>
            </a:lvl3pPr>
            <a:lvl4pPr marL="0" lvl="3" indent="0" algn="l">
              <a:lnSpc>
                <a:spcPct val="100000"/>
              </a:lnSpc>
              <a:spcBef>
                <a:spcPts val="0"/>
              </a:spcBef>
              <a:spcAft>
                <a:spcPts val="0"/>
              </a:spcAft>
              <a:buNone/>
              <a:defRPr sz="2600" b="1">
                <a:solidFill>
                  <a:schemeClr val="lt1"/>
                </a:solidFill>
              </a:defRPr>
            </a:lvl4pPr>
            <a:lvl5pPr marL="0" lvl="4" indent="0" algn="l">
              <a:lnSpc>
                <a:spcPct val="100000"/>
              </a:lnSpc>
              <a:spcBef>
                <a:spcPts val="0"/>
              </a:spcBef>
              <a:spcAft>
                <a:spcPts val="0"/>
              </a:spcAft>
              <a:buNone/>
              <a:defRPr sz="2600" b="1">
                <a:solidFill>
                  <a:schemeClr val="lt1"/>
                </a:solidFill>
              </a:defRPr>
            </a:lvl5pPr>
            <a:lvl6pPr marL="0" lvl="5" indent="0" algn="l">
              <a:lnSpc>
                <a:spcPct val="100000"/>
              </a:lnSpc>
              <a:spcBef>
                <a:spcPts val="0"/>
              </a:spcBef>
              <a:spcAft>
                <a:spcPts val="0"/>
              </a:spcAft>
              <a:buNone/>
              <a:defRPr sz="2600" b="1">
                <a:solidFill>
                  <a:schemeClr val="lt1"/>
                </a:solidFill>
              </a:defRPr>
            </a:lvl6pPr>
            <a:lvl7pPr marL="0" lvl="6" indent="0" algn="l">
              <a:lnSpc>
                <a:spcPct val="100000"/>
              </a:lnSpc>
              <a:spcBef>
                <a:spcPts val="0"/>
              </a:spcBef>
              <a:spcAft>
                <a:spcPts val="0"/>
              </a:spcAft>
              <a:buNone/>
              <a:defRPr sz="2600" b="1">
                <a:solidFill>
                  <a:schemeClr val="lt1"/>
                </a:solidFill>
              </a:defRPr>
            </a:lvl7pPr>
            <a:lvl8pPr marL="0" lvl="7" indent="0" algn="l">
              <a:lnSpc>
                <a:spcPct val="100000"/>
              </a:lnSpc>
              <a:spcBef>
                <a:spcPts val="0"/>
              </a:spcBef>
              <a:spcAft>
                <a:spcPts val="0"/>
              </a:spcAft>
              <a:buNone/>
              <a:defRPr sz="2600" b="1">
                <a:solidFill>
                  <a:schemeClr val="lt1"/>
                </a:solidFill>
              </a:defRPr>
            </a:lvl8pPr>
            <a:lvl9pPr marL="0" lvl="8" indent="0" algn="l">
              <a:lnSpc>
                <a:spcPct val="100000"/>
              </a:lnSpc>
              <a:spcBef>
                <a:spcPts val="0"/>
              </a:spcBef>
              <a:spcAft>
                <a:spcPts val="0"/>
              </a:spcAft>
              <a:buNone/>
              <a:defRPr sz="2600" b="1">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246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EAD02-C44E-417D-975E-C9105D515A2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62B6B45-B681-48F4-98EA-27AC8A34EE2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D00735-108D-46F9-9C3A-488EF446BF3C}"/>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E4314F85-CD32-4893-B7D7-6ACEC82891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8FDC77-9AE9-4F46-8416-5298DFC02A78}"/>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0457873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C8D94F-1AFA-43B0-91D3-26B8EB52D729}"/>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C19B2D57-3B0F-4F28-A161-B7EA69D8DE2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2806783-70C0-447C-87FD-88264FD5F4C6}"/>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8A5F6389-4345-44F5-BD3F-BC38F9E08F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0A03E8-0403-45F5-8C33-A4D9F0EB9DF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203625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03199F-B522-4367-AB26-ED81C11400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982802-0BC5-4399-AD95-5A1681B5EED5}"/>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A663DB8-8E89-4C3B-A5ED-ABAA9A752E71}"/>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BE4939A-4FE4-43A9-B534-0089071BD93F}"/>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796ACF6F-045F-44ED-B214-8F4B2969312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38D1744-62BE-47C8-AE95-77D35924C435}"/>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21001741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A9B00-D1BF-4178-87F7-BE550B6487C5}"/>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CBCA318-F0DB-4C09-B618-544479700EA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D0CC2F3A-6DBC-425E-88BD-B841C024A520}"/>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156EBF9-804E-45A9-B60F-A40EF87737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2A9434B7-ABC3-4DC6-A998-445745A908DC}"/>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12EE84E-8F46-43B7-AB58-552AEA37E09F}"/>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34C53411-8E6A-4A32-AD7A-A2B6D07B75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48E5CF6-0894-4CDD-9AC8-BF1B75C5053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2853005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7F0AC-C1BA-4950-B651-4C39784C4A5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E654224-F6B4-4A1D-9BFA-CD2508338B0A}"/>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002AB274-74FA-4C5E-A520-B94EEB6A7E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BEFB0D6-B21F-46A7-9D79-CD231F0DF38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2209274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8004204-7C76-47FD-BFE8-7BC0B896D0E7}"/>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4E479297-1CCD-479D-9BE9-7BEB5ACC2D5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598C8AB-D5DD-43EC-AFD0-C9E373B0934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40364937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C93B76-4095-46DE-A3A1-54298E0E425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CE58AC23-48CF-4B93-9388-DA39882480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15737B5-FBF8-4D8B-8B1D-06D8FEA1F5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2D5B21A5-662C-46DF-9A86-A343834A16D3}"/>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B8072502-50B7-49AE-A597-4C760EC43E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20AD0A7-7A13-4F1E-924A-4B66926833B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6369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9F248-0A61-41EB-8E8E-611BC7CFF095}"/>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2060D805-A117-4367-87EA-6239B197770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37BAFEEF-9591-478F-97E4-945E7B7BB9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D51A2570-07D9-432B-AB30-38C8F5623FBF}"/>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B6AF1547-9D37-4D24-9CA1-E345830373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92DC705-B491-4779-AD28-E5D88EE3BFBE}"/>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1842824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DF4B5-DAAB-4ADF-968A-B0FB2DA6480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E5F47B-711C-47DE-A9E1-D9C91E6439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B8E208-DE68-4849-9DEE-DF979CA686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D7C509CC-AA15-4182-8520-2E0C3453EA4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D123F43-0FA8-4D0B-811D-D4C4962AF8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sz="1400" b="0">
              <a:solidFill>
                <a:srgbClr val="000000"/>
              </a:solidFill>
            </a:endParaRPr>
          </a:p>
        </p:txBody>
      </p:sp>
    </p:spTree>
    <p:extLst>
      <p:ext uri="{BB962C8B-B14F-4D97-AF65-F5344CB8AC3E}">
        <p14:creationId xmlns:p14="http://schemas.microsoft.com/office/powerpoint/2010/main" val="384519238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krasotaimedicina.ru/diseases/hematologic/radiation-sickness" TargetMode="External"/><Relationship Id="rId2" Type="http://schemas.openxmlformats.org/officeDocument/2006/relationships/hyperlink" Target="http://www.myshared.ru/slide/500880/" TargetMode="External"/><Relationship Id="rId1" Type="http://schemas.openxmlformats.org/officeDocument/2006/relationships/slideLayout" Target="../slideLayouts/slideLayout12.xml"/><Relationship Id="rId5" Type="http://schemas.openxmlformats.org/officeDocument/2006/relationships/hyperlink" Target="https://www.ayzdorov.ru/lechenie_lychevaya_bolezn_chto.php" TargetMode="External"/><Relationship Id="rId4" Type="http://schemas.openxmlformats.org/officeDocument/2006/relationships/hyperlink" Target="https://simptomer.ru/bolezni/serdtse-i-sosudy/1085-luchevaya-bolezn-simptom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DE58A5-4CBE-45BE-8E39-6D43050A0FEE}"/>
              </a:ext>
            </a:extLst>
          </p:cNvPr>
          <p:cNvSpPr txBox="1"/>
          <p:nvPr/>
        </p:nvSpPr>
        <p:spPr>
          <a:xfrm>
            <a:off x="2586890" y="996520"/>
            <a:ext cx="3329023"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1" fontAlgn="auto" hangingPunct="1">
              <a:spcBef>
                <a:spcPts val="0"/>
              </a:spcBef>
              <a:spcAft>
                <a:spcPts val="0"/>
              </a:spcAft>
              <a:defRPr/>
            </a:pPr>
            <a:r>
              <a:rPr lang="kk-KZ" sz="2800" dirty="0">
                <a:ln w="0"/>
                <a:solidFill>
                  <a:srgbClr val="FF0000"/>
                </a:solidFill>
                <a:effectLst>
                  <a:outerShdw blurRad="38100" dist="19050" dir="2700000" algn="tl" rotWithShape="0">
                    <a:schemeClr val="dk1">
                      <a:alpha val="40000"/>
                    </a:schemeClr>
                  </a:outerShdw>
                </a:effectLst>
              </a:rPr>
              <a:t>Лекция </a:t>
            </a:r>
            <a:r>
              <a:rPr lang="kk-KZ" sz="2800" dirty="0" smtClean="0">
                <a:ln w="0"/>
                <a:solidFill>
                  <a:srgbClr val="FF0000"/>
                </a:solidFill>
                <a:effectLst>
                  <a:outerShdw blurRad="38100" dist="19050" dir="2700000" algn="tl" rotWithShape="0">
                    <a:schemeClr val="dk1">
                      <a:alpha val="40000"/>
                    </a:schemeClr>
                  </a:outerShdw>
                </a:effectLst>
              </a:rPr>
              <a:t>5</a:t>
            </a:r>
            <a:endParaRPr lang="kk-KZ" sz="2800" dirty="0">
              <a:ln w="0"/>
              <a:solidFill>
                <a:srgbClr val="FF0000"/>
              </a:solidFill>
              <a:effectLst>
                <a:outerShdw blurRad="38100" dist="19050" dir="2700000" algn="tl" rotWithShape="0">
                  <a:schemeClr val="dk1">
                    <a:alpha val="40000"/>
                  </a:schemeClr>
                </a:outerShdw>
              </a:effectLst>
            </a:endParaRPr>
          </a:p>
        </p:txBody>
      </p:sp>
      <p:pic>
        <p:nvPicPr>
          <p:cNvPr id="5125" name="Picture 14" descr="http://www.animalresearch.info/files/7614/0749/9324/ratgmwhite.jpg">
            <a:extLst>
              <a:ext uri="{FF2B5EF4-FFF2-40B4-BE49-F238E27FC236}">
                <a16:creationId xmlns:a16="http://schemas.microsoft.com/office/drawing/2014/main" id="{3F180536-E611-4DF2-8603-9E496E3BC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567" y="4429125"/>
            <a:ext cx="1166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Прямоугольник 6">
            <a:extLst>
              <a:ext uri="{FF2B5EF4-FFF2-40B4-BE49-F238E27FC236}">
                <a16:creationId xmlns:a16="http://schemas.microsoft.com/office/drawing/2014/main" id="{6CA6C092-0DD3-459A-A829-A5F710876493}"/>
              </a:ext>
            </a:extLst>
          </p:cNvPr>
          <p:cNvSpPr>
            <a:spLocks noChangeArrowheads="1"/>
          </p:cNvSpPr>
          <p:nvPr/>
        </p:nvSpPr>
        <p:spPr bwMode="auto">
          <a:xfrm>
            <a:off x="1195466" y="211757"/>
            <a:ext cx="6837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kk-KZ" altLang="ru-RU" dirty="0">
                <a:latin typeface="Times New Roman" panose="02020603050405020304" pitchFamily="18" charset="0"/>
                <a:cs typeface="Times New Roman" panose="02020603050405020304" pitchFamily="18" charset="0"/>
              </a:rPr>
              <a:t>ӘЛ-ФАРАБИ атындағы ҚАЗАҚ ҰЛТТЫҚ УНИВЕРСИТЕТІ</a:t>
            </a:r>
          </a:p>
          <a:p>
            <a:pPr algn="ctr" eaLnBrk="1" hangingPunct="1"/>
            <a:r>
              <a:rPr lang="kk-KZ" altLang="ru-RU" dirty="0">
                <a:latin typeface="Times New Roman" panose="02020603050405020304" pitchFamily="18" charset="0"/>
                <a:cs typeface="Times New Roman" panose="02020603050405020304" pitchFamily="18" charset="0"/>
              </a:rPr>
              <a:t>Биология және биотехнология факультеті</a:t>
            </a:r>
          </a:p>
        </p:txBody>
      </p:sp>
      <p:pic>
        <p:nvPicPr>
          <p:cNvPr id="2" name="MS900074828[1].wav">
            <a:hlinkClick r:id="" action="ppaction://media"/>
            <a:extLst>
              <a:ext uri="{FF2B5EF4-FFF2-40B4-BE49-F238E27FC236}">
                <a16:creationId xmlns:a16="http://schemas.microsoft.com/office/drawing/2014/main" id="{1B0812C5-28C6-45B9-8534-8F31D4739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6263" y="44291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http://www.hardhack.org.au/sites/default/files/radioactive-atom.gif">
            <a:extLst>
              <a:ext uri="{FF2B5EF4-FFF2-40B4-BE49-F238E27FC236}">
                <a16:creationId xmlns:a16="http://schemas.microsoft.com/office/drawing/2014/main" id="{E6ECD082-861F-4098-BB98-C4ABC6E7C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844" y="4429125"/>
            <a:ext cx="409892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a:extLst>
              <a:ext uri="{FF2B5EF4-FFF2-40B4-BE49-F238E27FC236}">
                <a16:creationId xmlns:a16="http://schemas.microsoft.com/office/drawing/2014/main" id="{1CB3EAAA-2307-454D-AAB1-599EF5964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70" y="4094851"/>
            <a:ext cx="11588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01A01A77-7453-4416-9ED0-46C356EE3C53}"/>
              </a:ext>
            </a:extLst>
          </p:cNvPr>
          <p:cNvSpPr txBox="1"/>
          <p:nvPr/>
        </p:nvSpPr>
        <p:spPr>
          <a:xfrm>
            <a:off x="631006" y="1650713"/>
            <a:ext cx="7966282" cy="1938992"/>
          </a:xfrm>
          <a:prstGeom prst="rect">
            <a:avLst/>
          </a:prstGeom>
          <a:noFill/>
        </p:spPr>
        <p:txBody>
          <a:bodyPr wrap="square">
            <a:spAutoFit/>
          </a:bodyPr>
          <a:lstStyle/>
          <a:p>
            <a:pPr algn="ctr"/>
            <a:r>
              <a:rPr lang="kk-KZ" sz="2400" b="1" dirty="0">
                <a:solidFill>
                  <a:srgbClr val="FF0000"/>
                </a:solidFill>
              </a:rPr>
              <a:t>Адамның сәулелік аурулары. Эмбрион және ұрыққа радиацияның әсерлері. Сәулеленген организмнің қайта қалпына келу процестері. Радиациядан қорғанудың негізгі әдістері. Иондаушы сәулелерді әртүрлі салаларда </a:t>
            </a:r>
            <a:r>
              <a:rPr lang="kk-KZ" sz="2400" b="1" dirty="0" smtClean="0">
                <a:solidFill>
                  <a:srgbClr val="FF0000"/>
                </a:solidFill>
              </a:rPr>
              <a:t>қолданылуы.</a:t>
            </a:r>
            <a:endParaRPr lang="ru-RU" sz="2400" b="1" dirty="0">
              <a:solidFill>
                <a:srgbClr val="FF0000"/>
              </a:solidFill>
            </a:endParaRPr>
          </a:p>
        </p:txBody>
      </p:sp>
      <p:pic>
        <p:nvPicPr>
          <p:cNvPr id="3" name="Рисунок 2">
            <a:extLst>
              <a:ext uri="{FF2B5EF4-FFF2-40B4-BE49-F238E27FC236}">
                <a16:creationId xmlns:a16="http://schemas.microsoft.com/office/drawing/2014/main" id="{CDBF1A56-BF22-4E30-AEE9-B0ECFD1AC253}"/>
              </a:ext>
            </a:extLst>
          </p:cNvPr>
          <p:cNvPicPr>
            <a:picLocks noChangeAspect="1"/>
          </p:cNvPicPr>
          <p:nvPr/>
        </p:nvPicPr>
        <p:blipFill>
          <a:blip r:embed="rId6"/>
          <a:stretch>
            <a:fillRect/>
          </a:stretch>
        </p:blipFill>
        <p:spPr>
          <a:xfrm>
            <a:off x="7045828" y="4475703"/>
            <a:ext cx="1810993" cy="1525047"/>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8"/>
          <p:cNvSpPr>
            <a:spLocks noGrp="1"/>
          </p:cNvSpPr>
          <p:nvPr>
            <p:ph type="title"/>
          </p:nvPr>
        </p:nvSpPr>
        <p:spPr>
          <a:xfrm>
            <a:off x="609600" y="128016"/>
            <a:ext cx="7924800" cy="734568"/>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kk-KZ" sz="3600" b="1" i="0" u="none" dirty="0">
                <a:solidFill>
                  <a:srgbClr val="FF0000"/>
                </a:solidFill>
                <a:latin typeface="Arial"/>
                <a:ea typeface="Arial"/>
                <a:cs typeface="Arial"/>
                <a:sym typeface="Arial"/>
              </a:rPr>
              <a:t>Сәулелік ауру туралы түсінік</a:t>
            </a:r>
            <a:endParaRPr dirty="0">
              <a:solidFill>
                <a:srgbClr val="FF0000"/>
              </a:solidFill>
            </a:endParaRPr>
          </a:p>
        </p:txBody>
      </p:sp>
      <p:sp>
        <p:nvSpPr>
          <p:cNvPr id="62" name="Google Shape;62;p8"/>
          <p:cNvSpPr txBox="1">
            <a:spLocks noGrp="1"/>
          </p:cNvSpPr>
          <p:nvPr>
            <p:ph type="body" idx="1"/>
          </p:nvPr>
        </p:nvSpPr>
        <p:spPr>
          <a:xfrm>
            <a:off x="306324" y="862585"/>
            <a:ext cx="8531352" cy="5867399"/>
          </a:xfrm>
          <a:prstGeom prst="rect">
            <a:avLst/>
          </a:prstGeom>
          <a:noFill/>
          <a:ln>
            <a:noFill/>
          </a:ln>
        </p:spPr>
        <p:txBody>
          <a:bodyPr spcFirstLastPara="1" wrap="square" lIns="91425" tIns="45700" rIns="91425" bIns="45700" anchor="t" anchorCtr="0">
            <a:noAutofit/>
          </a:bodyPr>
          <a:lstStyle/>
          <a:p>
            <a:pPr marL="0" marR="0" lvl="0" indent="552450" algn="just" rtl="0">
              <a:lnSpc>
                <a:spcPct val="90000"/>
              </a:lnSpc>
              <a:spcBef>
                <a:spcPts val="0"/>
              </a:spcBef>
              <a:spcAft>
                <a:spcPts val="0"/>
              </a:spcAft>
              <a:buClr>
                <a:schemeClr val="dk1"/>
              </a:buClr>
              <a:buSzPts val="1500"/>
              <a:buFont typeface="Noto Sans Symbols"/>
              <a:buNone/>
            </a:pPr>
            <a:r>
              <a:rPr lang="kk-KZ" sz="2800" b="1" i="0" u="none" strike="noStrike" cap="none" dirty="0">
                <a:solidFill>
                  <a:srgbClr val="FF0000"/>
                </a:solidFill>
                <a:latin typeface="Arial"/>
                <a:ea typeface="Arial"/>
                <a:cs typeface="Arial"/>
                <a:sym typeface="Arial"/>
              </a:rPr>
              <a:t>Адамның сәулелік ауруы </a:t>
            </a:r>
            <a:r>
              <a:rPr lang="kk-KZ" sz="2800" b="0" i="0" u="none" strike="noStrike" cap="none" dirty="0">
                <a:solidFill>
                  <a:schemeClr val="dk1"/>
                </a:solidFill>
                <a:latin typeface="Arial"/>
                <a:ea typeface="Arial"/>
                <a:cs typeface="Arial"/>
                <a:sym typeface="Arial"/>
              </a:rPr>
              <a:t>- бұл иондаушы сәуленің организмге зиянды әсерінің көріністерінің белгілі бір жиынтығы.</a:t>
            </a:r>
          </a:p>
          <a:p>
            <a:pPr marL="0" marR="0" lvl="0" indent="552450" algn="just" rtl="0">
              <a:lnSpc>
                <a:spcPct val="90000"/>
              </a:lnSpc>
              <a:spcBef>
                <a:spcPts val="0"/>
              </a:spcBef>
              <a:spcAft>
                <a:spcPts val="0"/>
              </a:spcAft>
              <a:buClr>
                <a:schemeClr val="dk1"/>
              </a:buClr>
              <a:buSzPts val="1500"/>
              <a:buFont typeface="Noto Sans Symbols"/>
              <a:buNone/>
            </a:pPr>
            <a:endParaRPr lang="kk-KZ" sz="2800" dirty="0">
              <a:solidFill>
                <a:schemeClr val="dk1"/>
              </a:solidFill>
              <a:latin typeface="Arial"/>
              <a:ea typeface="Arial"/>
              <a:cs typeface="Arial"/>
              <a:sym typeface="Arial"/>
            </a:endParaRPr>
          </a:p>
          <a:p>
            <a:pPr marL="0" marR="0" lvl="0" indent="552450" algn="just" rtl="0">
              <a:lnSpc>
                <a:spcPct val="90000"/>
              </a:lnSpc>
              <a:spcBef>
                <a:spcPts val="400"/>
              </a:spcBef>
              <a:spcAft>
                <a:spcPts val="0"/>
              </a:spcAft>
              <a:buClr>
                <a:schemeClr val="dk1"/>
              </a:buClr>
              <a:buSzPts val="1500"/>
              <a:buFont typeface="Noto Sans Symbols"/>
              <a:buNone/>
            </a:pPr>
            <a:r>
              <a:rPr lang="kk-KZ" sz="2800" b="0" i="0" u="none" strike="noStrike" cap="none" dirty="0">
                <a:solidFill>
                  <a:schemeClr val="dk1"/>
                </a:solidFill>
                <a:latin typeface="Arial"/>
                <a:ea typeface="Arial"/>
                <a:cs typeface="Arial"/>
                <a:sym typeface="Arial"/>
              </a:rPr>
              <a:t>Бұл көріністердің әртүрлілігі келесі </a:t>
            </a:r>
            <a:r>
              <a:rPr lang="kk-KZ" sz="2800" b="1" i="0" u="none" strike="noStrike" cap="none" dirty="0">
                <a:solidFill>
                  <a:schemeClr val="dk1"/>
                </a:solidFill>
                <a:latin typeface="Arial"/>
                <a:ea typeface="Arial"/>
                <a:cs typeface="Arial"/>
                <a:sym typeface="Arial"/>
              </a:rPr>
              <a:t>факторларға байланысты</a:t>
            </a:r>
            <a:r>
              <a:rPr lang="kk-KZ" sz="2800" b="0" i="0" u="none" strike="noStrike" cap="none" dirty="0">
                <a:solidFill>
                  <a:schemeClr val="dk1"/>
                </a:solidFill>
                <a:latin typeface="Arial"/>
                <a:ea typeface="Arial"/>
                <a:cs typeface="Arial"/>
                <a:sym typeface="Arial"/>
              </a:rPr>
              <a:t>:</a:t>
            </a:r>
          </a:p>
          <a:p>
            <a:pPr marL="0" marR="0" lvl="0" indent="552450" algn="just" rtl="0">
              <a:lnSpc>
                <a:spcPct val="90000"/>
              </a:lnSpc>
              <a:spcBef>
                <a:spcPts val="400"/>
              </a:spcBef>
              <a:spcAft>
                <a:spcPts val="0"/>
              </a:spcAft>
              <a:buClr>
                <a:schemeClr val="dk1"/>
              </a:buClr>
              <a:buSzPts val="1500"/>
              <a:buFont typeface="Wingdings" panose="05000000000000000000" pitchFamily="2" charset="2"/>
              <a:buChar char="§"/>
            </a:pPr>
            <a:r>
              <a:rPr lang="kk-KZ" sz="2800" b="1" i="0" u="none" strike="noStrike" cap="none" dirty="0">
                <a:solidFill>
                  <a:srgbClr val="FF0000"/>
                </a:solidFill>
                <a:latin typeface="Arial"/>
                <a:ea typeface="Arial"/>
                <a:cs typeface="Arial"/>
                <a:sym typeface="Arial"/>
              </a:rPr>
              <a:t>әсер ету түрі </a:t>
            </a:r>
            <a:r>
              <a:rPr lang="kk-KZ" sz="2800" b="0" i="0" u="none" strike="noStrike" cap="none" dirty="0">
                <a:solidFill>
                  <a:schemeClr val="dk1"/>
                </a:solidFill>
                <a:latin typeface="Arial"/>
                <a:ea typeface="Arial"/>
                <a:cs typeface="Arial"/>
                <a:sym typeface="Arial"/>
              </a:rPr>
              <a:t>- жалпы немесе жергілікті, сыртқы немесе енгізілген радиоактивті заттар;</a:t>
            </a:r>
          </a:p>
          <a:p>
            <a:pPr marL="0" marR="0" lvl="0" indent="552450" algn="just" rtl="0">
              <a:lnSpc>
                <a:spcPct val="90000"/>
              </a:lnSpc>
              <a:spcBef>
                <a:spcPts val="400"/>
              </a:spcBef>
              <a:spcAft>
                <a:spcPts val="0"/>
              </a:spcAft>
              <a:buClr>
                <a:schemeClr val="dk1"/>
              </a:buClr>
              <a:buSzPts val="1500"/>
              <a:buFont typeface="Wingdings" panose="05000000000000000000" pitchFamily="2" charset="2"/>
              <a:buChar char="§"/>
            </a:pPr>
            <a:r>
              <a:rPr lang="kk-KZ" sz="2800" b="1" i="0" u="none" strike="noStrike" cap="none" dirty="0">
                <a:solidFill>
                  <a:srgbClr val="FF0000"/>
                </a:solidFill>
                <a:latin typeface="Arial"/>
                <a:ea typeface="Arial"/>
                <a:cs typeface="Arial"/>
                <a:sym typeface="Arial"/>
              </a:rPr>
              <a:t>уақыт факторы </a:t>
            </a:r>
            <a:r>
              <a:rPr lang="kk-KZ" sz="2800" b="0" i="0" u="none" strike="noStrike" cap="none" dirty="0">
                <a:solidFill>
                  <a:schemeClr val="dk1"/>
                </a:solidFill>
                <a:latin typeface="Arial"/>
                <a:ea typeface="Arial"/>
                <a:cs typeface="Arial"/>
                <a:sym typeface="Arial"/>
              </a:rPr>
              <a:t>- бір реттік, қайталанатын, ұзартылған, созылмалы сәулелену;</a:t>
            </a:r>
          </a:p>
          <a:p>
            <a:pPr marL="0" marR="0" lvl="0" indent="552450" algn="just" rtl="0">
              <a:lnSpc>
                <a:spcPct val="90000"/>
              </a:lnSpc>
              <a:spcBef>
                <a:spcPts val="400"/>
              </a:spcBef>
              <a:spcAft>
                <a:spcPts val="0"/>
              </a:spcAft>
              <a:buClr>
                <a:schemeClr val="dk1"/>
              </a:buClr>
              <a:buSzPts val="1500"/>
              <a:buFont typeface="Wingdings" panose="05000000000000000000" pitchFamily="2" charset="2"/>
              <a:buChar char="§"/>
            </a:pPr>
            <a:r>
              <a:rPr lang="kk-KZ" sz="2800" b="1" i="0" u="none" strike="noStrike" cap="none" dirty="0">
                <a:solidFill>
                  <a:srgbClr val="FF0000"/>
                </a:solidFill>
                <a:latin typeface="Arial"/>
                <a:ea typeface="Arial"/>
                <a:cs typeface="Arial"/>
                <a:sym typeface="Arial"/>
              </a:rPr>
              <a:t>кеңістіктік фактор </a:t>
            </a:r>
            <a:r>
              <a:rPr lang="kk-KZ" sz="2800" b="0" i="0" u="none" strike="noStrike" cap="none" dirty="0">
                <a:solidFill>
                  <a:schemeClr val="dk1"/>
                </a:solidFill>
                <a:latin typeface="Arial"/>
                <a:ea typeface="Arial"/>
                <a:cs typeface="Arial"/>
                <a:sym typeface="Arial"/>
              </a:rPr>
              <a:t>- біркелкі немесе біркелкі емес сәулелену;</a:t>
            </a:r>
          </a:p>
          <a:p>
            <a:pPr marL="0" marR="0" lvl="0" indent="552450" algn="just" rtl="0">
              <a:lnSpc>
                <a:spcPct val="90000"/>
              </a:lnSpc>
              <a:spcBef>
                <a:spcPts val="400"/>
              </a:spcBef>
              <a:spcAft>
                <a:spcPts val="0"/>
              </a:spcAft>
              <a:buClr>
                <a:schemeClr val="dk1"/>
              </a:buClr>
              <a:buSzPts val="1500"/>
              <a:buFont typeface="Wingdings" panose="05000000000000000000" pitchFamily="2" charset="2"/>
              <a:buChar char="§"/>
            </a:pPr>
            <a:r>
              <a:rPr lang="kk-KZ" sz="2800" b="1" i="0" u="none" strike="noStrike" cap="none" dirty="0">
                <a:solidFill>
                  <a:srgbClr val="FF0000"/>
                </a:solidFill>
                <a:latin typeface="Arial"/>
                <a:ea typeface="Arial"/>
                <a:cs typeface="Arial"/>
                <a:sym typeface="Arial"/>
              </a:rPr>
              <a:t>сәулеленген көлем </a:t>
            </a:r>
            <a:r>
              <a:rPr lang="kk-KZ" sz="2800" b="0" i="0" u="none" strike="noStrike" cap="none" dirty="0">
                <a:solidFill>
                  <a:schemeClr val="dk1"/>
                </a:solidFill>
                <a:latin typeface="Arial"/>
                <a:ea typeface="Arial"/>
                <a:cs typeface="Arial"/>
                <a:sym typeface="Arial"/>
              </a:rPr>
              <a:t>және </a:t>
            </a:r>
            <a:r>
              <a:rPr lang="kk-KZ" sz="2800" b="1" i="0" u="none" strike="noStrike" cap="none" dirty="0">
                <a:solidFill>
                  <a:srgbClr val="FF0000"/>
                </a:solidFill>
                <a:latin typeface="Arial"/>
                <a:ea typeface="Arial"/>
                <a:cs typeface="Arial"/>
                <a:sym typeface="Arial"/>
              </a:rPr>
              <a:t>сәулеленген аймақтың оқшаулануы.</a:t>
            </a:r>
            <a:endParaRPr sz="2800" b="1" i="0" u="none" strike="noStrike" cap="none" dirty="0">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a:spLocks noGrp="1"/>
          </p:cNvSpPr>
          <p:nvPr>
            <p:ph type="title"/>
          </p:nvPr>
        </p:nvSpPr>
        <p:spPr>
          <a:xfrm>
            <a:off x="530225" y="278921"/>
            <a:ext cx="7924800" cy="6096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dirty="0" err="1">
                <a:solidFill>
                  <a:schemeClr val="dk2"/>
                </a:solidFill>
                <a:latin typeface="Arial"/>
                <a:ea typeface="Arial"/>
                <a:cs typeface="Arial"/>
                <a:sym typeface="Arial"/>
              </a:rPr>
              <a:t>Понятие</a:t>
            </a:r>
            <a:r>
              <a:rPr lang="en-US" sz="3600" b="1" i="0" u="none" dirty="0">
                <a:solidFill>
                  <a:schemeClr val="dk2"/>
                </a:solidFill>
                <a:latin typeface="Arial"/>
                <a:ea typeface="Arial"/>
                <a:cs typeface="Arial"/>
                <a:sym typeface="Arial"/>
              </a:rPr>
              <a:t> </a:t>
            </a:r>
            <a:r>
              <a:rPr lang="en-US" sz="3600" b="1" i="0" u="none" dirty="0" err="1">
                <a:solidFill>
                  <a:schemeClr val="dk2"/>
                </a:solidFill>
                <a:latin typeface="Arial"/>
                <a:ea typeface="Arial"/>
                <a:cs typeface="Arial"/>
                <a:sym typeface="Arial"/>
              </a:rPr>
              <a:t>лучевой</a:t>
            </a:r>
            <a:r>
              <a:rPr lang="en-US" sz="3600" b="1" i="0" u="none" dirty="0">
                <a:solidFill>
                  <a:schemeClr val="dk2"/>
                </a:solidFill>
                <a:latin typeface="Arial"/>
                <a:ea typeface="Arial"/>
                <a:cs typeface="Arial"/>
                <a:sym typeface="Arial"/>
              </a:rPr>
              <a:t> </a:t>
            </a:r>
            <a:r>
              <a:rPr lang="en-US" sz="3600" b="1" i="0" u="none" dirty="0" err="1">
                <a:solidFill>
                  <a:schemeClr val="dk2"/>
                </a:solidFill>
                <a:latin typeface="Arial"/>
                <a:ea typeface="Arial"/>
                <a:cs typeface="Arial"/>
                <a:sym typeface="Arial"/>
              </a:rPr>
              <a:t>болезни</a:t>
            </a:r>
            <a:endParaRPr dirty="0"/>
          </a:p>
        </p:txBody>
      </p:sp>
      <p:sp>
        <p:nvSpPr>
          <p:cNvPr id="62" name="Google Shape;62;p8"/>
          <p:cNvSpPr txBox="1">
            <a:spLocks noGrp="1"/>
          </p:cNvSpPr>
          <p:nvPr>
            <p:ph type="body" idx="1"/>
          </p:nvPr>
        </p:nvSpPr>
        <p:spPr>
          <a:xfrm>
            <a:off x="432759" y="1383506"/>
            <a:ext cx="8357558" cy="40909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500"/>
              <a:buFont typeface="Noto Sans Symbols"/>
              <a:buNone/>
            </a:pPr>
            <a:r>
              <a:rPr lang="en-US" sz="2000" b="0" i="0" u="none" strike="noStrike" cap="none" dirty="0" err="1">
                <a:solidFill>
                  <a:schemeClr val="dk1"/>
                </a:solidFill>
                <a:highlight>
                  <a:srgbClr val="FFFF00"/>
                </a:highlight>
                <a:latin typeface="Arial"/>
                <a:ea typeface="Arial"/>
                <a:cs typeface="Arial"/>
                <a:sym typeface="Arial"/>
              </a:rPr>
              <a:t>Под</a:t>
            </a:r>
            <a:r>
              <a:rPr lang="en-US" sz="2000" b="0" i="0" u="none" strike="noStrike" cap="none" dirty="0">
                <a:solidFill>
                  <a:schemeClr val="dk1"/>
                </a:solidFill>
                <a:highlight>
                  <a:srgbClr val="FFFF00"/>
                </a:highlight>
                <a:latin typeface="Arial"/>
                <a:ea typeface="Arial"/>
                <a:cs typeface="Arial"/>
                <a:sym typeface="Arial"/>
              </a:rPr>
              <a:t> </a:t>
            </a:r>
            <a:r>
              <a:rPr lang="en-US" sz="2000" b="1" i="0" u="sng" strike="noStrike" cap="none" dirty="0" err="1">
                <a:solidFill>
                  <a:schemeClr val="dk1"/>
                </a:solidFill>
                <a:highlight>
                  <a:srgbClr val="FFFF00"/>
                </a:highlight>
                <a:latin typeface="Arial"/>
                <a:ea typeface="Arial"/>
                <a:cs typeface="Arial"/>
                <a:sym typeface="Arial"/>
              </a:rPr>
              <a:t>лучевой</a:t>
            </a:r>
            <a:r>
              <a:rPr lang="en-US" sz="2000" b="1" i="0" u="sng" strike="noStrike" cap="none" dirty="0">
                <a:solidFill>
                  <a:schemeClr val="dk1"/>
                </a:solidFill>
                <a:highlight>
                  <a:srgbClr val="FFFF00"/>
                </a:highlight>
                <a:latin typeface="Arial"/>
                <a:ea typeface="Arial"/>
                <a:cs typeface="Arial"/>
                <a:sym typeface="Arial"/>
              </a:rPr>
              <a:t> </a:t>
            </a:r>
            <a:r>
              <a:rPr lang="en-US" sz="2000" b="1" i="0" u="sng" strike="noStrike" cap="none" dirty="0" err="1">
                <a:solidFill>
                  <a:schemeClr val="dk1"/>
                </a:solidFill>
                <a:highlight>
                  <a:srgbClr val="FFFF00"/>
                </a:highlight>
                <a:latin typeface="Arial"/>
                <a:ea typeface="Arial"/>
                <a:cs typeface="Arial"/>
                <a:sym typeface="Arial"/>
              </a:rPr>
              <a:t>болезнью</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человека</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понимают</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определенный</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комплекс</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проявлений</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поражающего</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действия</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ионизирующих</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излучений</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на</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организм</a:t>
            </a:r>
            <a:r>
              <a:rPr lang="en-US" sz="2000" b="0" i="0" u="none" strike="noStrike" cap="none" dirty="0">
                <a:solidFill>
                  <a:schemeClr val="dk1"/>
                </a:solidFill>
                <a:highlight>
                  <a:srgbClr val="FFFF00"/>
                </a:highlight>
                <a:latin typeface="Arial"/>
                <a:ea typeface="Arial"/>
                <a:cs typeface="Arial"/>
                <a:sym typeface="Arial"/>
              </a:rPr>
              <a:t> </a:t>
            </a:r>
            <a:endParaRPr dirty="0">
              <a:highlight>
                <a:srgbClr val="FFFF00"/>
              </a:highlight>
            </a:endParaRPr>
          </a:p>
          <a:p>
            <a:pPr marL="342900" marR="0" lvl="0" indent="-342900" algn="l" rtl="0">
              <a:lnSpc>
                <a:spcPct val="90000"/>
              </a:lnSpc>
              <a:spcBef>
                <a:spcPts val="400"/>
              </a:spcBef>
              <a:spcAft>
                <a:spcPts val="0"/>
              </a:spcAft>
              <a:buClr>
                <a:schemeClr val="dk1"/>
              </a:buClr>
              <a:buSzPts val="1500"/>
              <a:buFont typeface="Noto Sans Symbols"/>
              <a:buNone/>
            </a:pPr>
            <a:endParaRPr sz="2000" b="0" i="0" u="none" strike="noStrike" cap="none" dirty="0">
              <a:solidFill>
                <a:schemeClr val="dk1"/>
              </a:solidFill>
              <a:highlight>
                <a:srgbClr val="FFFF00"/>
              </a:highlight>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strike="noStrike" cap="none" dirty="0" err="1">
                <a:solidFill>
                  <a:schemeClr val="dk1"/>
                </a:solidFill>
                <a:highlight>
                  <a:srgbClr val="FFFF00"/>
                </a:highlight>
                <a:latin typeface="Arial"/>
                <a:ea typeface="Arial"/>
                <a:cs typeface="Arial"/>
                <a:sym typeface="Arial"/>
              </a:rPr>
              <a:t>Многообразие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этих</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проявлений</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зависит</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от</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следующих</a:t>
            </a:r>
            <a:r>
              <a:rPr lang="en-US" sz="2000" b="0" i="0" u="none" strike="noStrike" cap="none" dirty="0">
                <a:solidFill>
                  <a:schemeClr val="dk1"/>
                </a:solidFill>
                <a:highlight>
                  <a:srgbClr val="FFFF00"/>
                </a:highlight>
                <a:latin typeface="Arial"/>
                <a:ea typeface="Arial"/>
                <a:cs typeface="Arial"/>
                <a:sym typeface="Arial"/>
              </a:rPr>
              <a:t> </a:t>
            </a:r>
            <a:r>
              <a:rPr lang="en-US" sz="2000" b="1" i="0" u="none" strike="noStrike" cap="none" dirty="0" err="1">
                <a:solidFill>
                  <a:schemeClr val="dk1"/>
                </a:solidFill>
                <a:highlight>
                  <a:srgbClr val="FFFF00"/>
                </a:highlight>
                <a:latin typeface="Arial"/>
                <a:ea typeface="Arial"/>
                <a:cs typeface="Arial"/>
                <a:sym typeface="Arial"/>
              </a:rPr>
              <a:t>факторов</a:t>
            </a:r>
            <a:r>
              <a:rPr lang="en-US" sz="2000" b="0" i="0" u="none" strike="noStrike" cap="none" dirty="0">
                <a:solidFill>
                  <a:schemeClr val="dk1"/>
                </a:solidFill>
                <a:highlight>
                  <a:srgbClr val="FFFF00"/>
                </a:highlight>
                <a:latin typeface="Arial"/>
                <a:ea typeface="Arial"/>
                <a:cs typeface="Arial"/>
                <a:sym typeface="Arial"/>
              </a:rPr>
              <a:t>: </a:t>
            </a:r>
            <a:endParaRPr dirty="0">
              <a:highlight>
                <a:srgbClr val="FFFF00"/>
              </a:highlight>
            </a:endParaRPr>
          </a:p>
          <a:p>
            <a:pPr marL="342900" marR="0" lvl="0" indent="-342900" algn="l" rtl="0">
              <a:lnSpc>
                <a:spcPct val="90000"/>
              </a:lnSpc>
              <a:spcBef>
                <a:spcPts val="400"/>
              </a:spcBef>
              <a:spcAft>
                <a:spcPts val="0"/>
              </a:spcAft>
              <a:buClr>
                <a:schemeClr val="dk1"/>
              </a:buClr>
              <a:buSzPts val="1500"/>
              <a:buFont typeface="Noto Sans Symbols"/>
              <a:buChar char="●"/>
            </a:pPr>
            <a:r>
              <a:rPr lang="en-US" sz="2000" b="0" i="0" u="none" strike="noStrike" cap="none" dirty="0" err="1">
                <a:solidFill>
                  <a:schemeClr val="dk1"/>
                </a:solidFill>
                <a:highlight>
                  <a:srgbClr val="FFFF00"/>
                </a:highlight>
                <a:latin typeface="Arial"/>
                <a:ea typeface="Arial"/>
                <a:cs typeface="Arial"/>
                <a:sym typeface="Arial"/>
              </a:rPr>
              <a:t>вида</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облучения</a:t>
            </a:r>
            <a:r>
              <a:rPr lang="en-US" sz="2000" b="0" i="0" u="none" strike="noStrike" cap="none" dirty="0">
                <a:solidFill>
                  <a:schemeClr val="dk1"/>
                </a:solidFill>
                <a:highlight>
                  <a:srgbClr val="FFFF00"/>
                </a:highlight>
                <a:latin typeface="Arial"/>
                <a:ea typeface="Arial"/>
                <a:cs typeface="Arial"/>
                <a:sym typeface="Arial"/>
              </a:rPr>
              <a:t> – </a:t>
            </a:r>
            <a:r>
              <a:rPr lang="en-US" sz="2000" b="0" i="0" u="none" strike="noStrike" cap="none" dirty="0" err="1">
                <a:solidFill>
                  <a:schemeClr val="dk1"/>
                </a:solidFill>
                <a:highlight>
                  <a:srgbClr val="FFFF00"/>
                </a:highlight>
                <a:latin typeface="Arial"/>
                <a:ea typeface="Arial"/>
                <a:cs typeface="Arial"/>
                <a:sym typeface="Arial"/>
              </a:rPr>
              <a:t>общее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или</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местное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внешнее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или</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от</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инкорпорированных</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радиоактивных</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веществ</a:t>
            </a:r>
            <a:r>
              <a:rPr lang="en-US" sz="2000" b="0" i="0" u="none" strike="noStrike" cap="none" dirty="0">
                <a:solidFill>
                  <a:schemeClr val="dk1"/>
                </a:solidFill>
                <a:highlight>
                  <a:srgbClr val="FFFF00"/>
                </a:highlight>
                <a:latin typeface="Arial"/>
                <a:ea typeface="Arial"/>
                <a:cs typeface="Arial"/>
                <a:sym typeface="Arial"/>
              </a:rPr>
              <a:t>; </a:t>
            </a:r>
            <a:endParaRPr dirty="0">
              <a:highlight>
                <a:srgbClr val="FFFF00"/>
              </a:highlight>
            </a:endParaRPr>
          </a:p>
          <a:p>
            <a:pPr marL="342900" marR="0" lvl="0" indent="-342900" algn="l" rtl="0">
              <a:lnSpc>
                <a:spcPct val="90000"/>
              </a:lnSpc>
              <a:spcBef>
                <a:spcPts val="400"/>
              </a:spcBef>
              <a:spcAft>
                <a:spcPts val="0"/>
              </a:spcAft>
              <a:buClr>
                <a:schemeClr val="dk1"/>
              </a:buClr>
              <a:buSzPts val="1500"/>
              <a:buFont typeface="Noto Sans Symbols"/>
              <a:buChar char="●"/>
            </a:pPr>
            <a:r>
              <a:rPr lang="en-US" sz="2000" b="0" i="0" u="none" strike="noStrike" cap="none" dirty="0" err="1">
                <a:solidFill>
                  <a:schemeClr val="dk1"/>
                </a:solidFill>
                <a:highlight>
                  <a:srgbClr val="FFFF00"/>
                </a:highlight>
                <a:latin typeface="Arial"/>
                <a:ea typeface="Arial"/>
                <a:cs typeface="Arial"/>
                <a:sym typeface="Arial"/>
              </a:rPr>
              <a:t>временного</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фактора</a:t>
            </a:r>
            <a:r>
              <a:rPr lang="en-US" sz="2000" b="0" i="0" u="none" strike="noStrike" cap="none" dirty="0">
                <a:solidFill>
                  <a:schemeClr val="dk1"/>
                </a:solidFill>
                <a:highlight>
                  <a:srgbClr val="FFFF00"/>
                </a:highlight>
                <a:latin typeface="Arial"/>
                <a:ea typeface="Arial"/>
                <a:cs typeface="Arial"/>
                <a:sym typeface="Arial"/>
              </a:rPr>
              <a:t> – </a:t>
            </a:r>
            <a:r>
              <a:rPr lang="en-US" sz="2000" b="0" i="0" u="none" strike="noStrike" cap="none" dirty="0" err="1">
                <a:solidFill>
                  <a:schemeClr val="dk1"/>
                </a:solidFill>
                <a:highlight>
                  <a:srgbClr val="FFFF00"/>
                </a:highlight>
                <a:latin typeface="Arial"/>
                <a:ea typeface="Arial"/>
                <a:cs typeface="Arial"/>
                <a:sym typeface="Arial"/>
              </a:rPr>
              <a:t>однократное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повторное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пролонгированное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хроническое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облучение</a:t>
            </a:r>
            <a:r>
              <a:rPr lang="en-US" sz="2000" b="0" i="0" u="none" strike="noStrike" cap="none" dirty="0">
                <a:solidFill>
                  <a:schemeClr val="dk1"/>
                </a:solidFill>
                <a:highlight>
                  <a:srgbClr val="FFFF00"/>
                </a:highlight>
                <a:latin typeface="Arial"/>
                <a:ea typeface="Arial"/>
                <a:cs typeface="Arial"/>
                <a:sym typeface="Arial"/>
              </a:rPr>
              <a:t>; </a:t>
            </a:r>
            <a:endParaRPr dirty="0">
              <a:highlight>
                <a:srgbClr val="FFFF00"/>
              </a:highlight>
            </a:endParaRPr>
          </a:p>
          <a:p>
            <a:pPr marL="342900" marR="0" lvl="0" indent="-342900" algn="l" rtl="0">
              <a:lnSpc>
                <a:spcPct val="90000"/>
              </a:lnSpc>
              <a:spcBef>
                <a:spcPts val="400"/>
              </a:spcBef>
              <a:spcAft>
                <a:spcPts val="0"/>
              </a:spcAft>
              <a:buClr>
                <a:schemeClr val="dk1"/>
              </a:buClr>
              <a:buSzPts val="1500"/>
              <a:buFont typeface="Noto Sans Symbols"/>
              <a:buChar char="●"/>
            </a:pPr>
            <a:r>
              <a:rPr lang="en-US" sz="2000" b="0" i="0" u="none" strike="noStrike" cap="none" dirty="0" err="1">
                <a:solidFill>
                  <a:schemeClr val="dk1"/>
                </a:solidFill>
                <a:highlight>
                  <a:srgbClr val="FFFF00"/>
                </a:highlight>
                <a:latin typeface="Arial"/>
                <a:ea typeface="Arial"/>
                <a:cs typeface="Arial"/>
                <a:sym typeface="Arial"/>
              </a:rPr>
              <a:t>пространственного</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фактора</a:t>
            </a:r>
            <a:r>
              <a:rPr lang="en-US" sz="2000" b="0" i="0" u="none" strike="noStrike" cap="none" dirty="0">
                <a:solidFill>
                  <a:schemeClr val="dk1"/>
                </a:solidFill>
                <a:highlight>
                  <a:srgbClr val="FFFF00"/>
                </a:highlight>
                <a:latin typeface="Arial"/>
                <a:ea typeface="Arial"/>
                <a:cs typeface="Arial"/>
                <a:sym typeface="Arial"/>
              </a:rPr>
              <a:t> – </a:t>
            </a:r>
            <a:r>
              <a:rPr lang="en-US" sz="2000" b="0" i="0" u="none" strike="noStrike" cap="none" dirty="0" err="1">
                <a:solidFill>
                  <a:schemeClr val="dk1"/>
                </a:solidFill>
                <a:highlight>
                  <a:srgbClr val="FFFF00"/>
                </a:highlight>
                <a:latin typeface="Arial"/>
                <a:ea typeface="Arial"/>
                <a:cs typeface="Arial"/>
                <a:sym typeface="Arial"/>
              </a:rPr>
              <a:t>равномерное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или</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неравномерное</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облучение</a:t>
            </a:r>
            <a:r>
              <a:rPr lang="en-US" sz="2000" b="0" i="0" u="none" strike="noStrike" cap="none" dirty="0">
                <a:solidFill>
                  <a:schemeClr val="dk1"/>
                </a:solidFill>
                <a:highlight>
                  <a:srgbClr val="FFFF00"/>
                </a:highlight>
                <a:latin typeface="Arial"/>
                <a:ea typeface="Arial"/>
                <a:cs typeface="Arial"/>
                <a:sym typeface="Arial"/>
              </a:rPr>
              <a:t>; </a:t>
            </a:r>
            <a:endParaRPr dirty="0">
              <a:highlight>
                <a:srgbClr val="FFFF00"/>
              </a:highlight>
            </a:endParaRPr>
          </a:p>
          <a:p>
            <a:pPr marL="342900" marR="0" lvl="0" indent="-342900" algn="l" rtl="0">
              <a:lnSpc>
                <a:spcPct val="90000"/>
              </a:lnSpc>
              <a:spcBef>
                <a:spcPts val="400"/>
              </a:spcBef>
              <a:spcAft>
                <a:spcPts val="0"/>
              </a:spcAft>
              <a:buClr>
                <a:schemeClr val="dk1"/>
              </a:buClr>
              <a:buSzPts val="1500"/>
              <a:buFont typeface="Noto Sans Symbols"/>
              <a:buChar char="●"/>
            </a:pPr>
            <a:r>
              <a:rPr lang="en-US" sz="2000" b="0" i="0" u="none" strike="noStrike" cap="none" dirty="0" err="1">
                <a:solidFill>
                  <a:schemeClr val="dk1"/>
                </a:solidFill>
                <a:highlight>
                  <a:srgbClr val="FFFF00"/>
                </a:highlight>
                <a:latin typeface="Arial"/>
                <a:ea typeface="Arial"/>
                <a:cs typeface="Arial"/>
                <a:sym typeface="Arial"/>
              </a:rPr>
              <a:t>облучаемого</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объема</a:t>
            </a:r>
            <a:r>
              <a:rPr lang="en-US" sz="2000" b="0" i="0" u="none" strike="noStrike" cap="none" dirty="0">
                <a:solidFill>
                  <a:schemeClr val="dk1"/>
                </a:solidFill>
                <a:highlight>
                  <a:srgbClr val="FFFF00"/>
                </a:highlight>
                <a:latin typeface="Arial"/>
                <a:ea typeface="Arial"/>
                <a:cs typeface="Arial"/>
                <a:sym typeface="Arial"/>
              </a:rPr>
              <a:t> и </a:t>
            </a:r>
            <a:r>
              <a:rPr lang="en-US" sz="2000" b="0" i="0" u="none" strike="noStrike" cap="none" dirty="0" err="1">
                <a:solidFill>
                  <a:schemeClr val="dk1"/>
                </a:solidFill>
                <a:highlight>
                  <a:srgbClr val="FFFF00"/>
                </a:highlight>
                <a:latin typeface="Arial"/>
                <a:ea typeface="Arial"/>
                <a:cs typeface="Arial"/>
                <a:sym typeface="Arial"/>
              </a:rPr>
              <a:t>локализации</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облученного</a:t>
            </a:r>
            <a:r>
              <a:rPr lang="en-US" sz="2000" b="0" i="0" u="none" strike="noStrike" cap="none" dirty="0">
                <a:solidFill>
                  <a:schemeClr val="dk1"/>
                </a:solidFill>
                <a:highlight>
                  <a:srgbClr val="FFFF00"/>
                </a:highlight>
                <a:latin typeface="Arial"/>
                <a:ea typeface="Arial"/>
                <a:cs typeface="Arial"/>
                <a:sym typeface="Arial"/>
              </a:rPr>
              <a:t> </a:t>
            </a:r>
            <a:r>
              <a:rPr lang="en-US" sz="2000" b="0" i="0" u="none" strike="noStrike" cap="none" dirty="0" err="1">
                <a:solidFill>
                  <a:schemeClr val="dk1"/>
                </a:solidFill>
                <a:highlight>
                  <a:srgbClr val="FFFF00"/>
                </a:highlight>
                <a:latin typeface="Arial"/>
                <a:ea typeface="Arial"/>
                <a:cs typeface="Arial"/>
                <a:sym typeface="Arial"/>
              </a:rPr>
              <a:t>участка</a:t>
            </a:r>
            <a:r>
              <a:rPr lang="en-US" sz="2000" b="0" i="0" u="none" strike="noStrike" cap="none" dirty="0">
                <a:solidFill>
                  <a:schemeClr val="dk1"/>
                </a:solidFill>
                <a:latin typeface="Arial"/>
                <a:ea typeface="Arial"/>
                <a:cs typeface="Arial"/>
                <a:sym typeface="Arial"/>
              </a:rPr>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CF1D92C-FDA3-4550-8462-9ED8784B108F}"/>
              </a:ext>
            </a:extLst>
          </p:cNvPr>
          <p:cNvPicPr>
            <a:picLocks noChangeAspect="1"/>
          </p:cNvPicPr>
          <p:nvPr/>
        </p:nvPicPr>
        <p:blipFill>
          <a:blip r:embed="rId2"/>
          <a:stretch>
            <a:fillRect/>
          </a:stretch>
        </p:blipFill>
        <p:spPr>
          <a:xfrm>
            <a:off x="192024" y="-82296"/>
            <a:ext cx="9144000" cy="6858000"/>
          </a:xfrm>
          <a:prstGeom prst="rect">
            <a:avLst/>
          </a:prstGeom>
        </p:spPr>
      </p:pic>
    </p:spTree>
    <p:extLst>
      <p:ext uri="{BB962C8B-B14F-4D97-AF65-F5344CB8AC3E}">
        <p14:creationId xmlns:p14="http://schemas.microsoft.com/office/powerpoint/2010/main" val="320931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9143B36-8C07-4DB1-AAE2-259FFDFD72EB}"/>
              </a:ext>
            </a:extLst>
          </p:cNvPr>
          <p:cNvPicPr>
            <a:picLocks noChangeAspect="1"/>
          </p:cNvPicPr>
          <p:nvPr/>
        </p:nvPicPr>
        <p:blipFill>
          <a:blip r:embed="rId2"/>
          <a:stretch>
            <a:fillRect/>
          </a:stretch>
        </p:blipFill>
        <p:spPr>
          <a:xfrm>
            <a:off x="157519" y="234638"/>
            <a:ext cx="8708135" cy="6531101"/>
          </a:xfrm>
          <a:prstGeom prst="rect">
            <a:avLst/>
          </a:prstGeom>
          <a:solidFill>
            <a:schemeClr val="bg1"/>
          </a:solidFill>
        </p:spPr>
      </p:pic>
    </p:spTree>
    <p:extLst>
      <p:ext uri="{BB962C8B-B14F-4D97-AF65-F5344CB8AC3E}">
        <p14:creationId xmlns:p14="http://schemas.microsoft.com/office/powerpoint/2010/main" val="186802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64617" y="109537"/>
            <a:ext cx="8229600" cy="723599"/>
          </a:xfrm>
        </p:spPr>
        <p:txBody>
          <a:bodyPr/>
          <a:lstStyle/>
          <a:p>
            <a:pPr algn="ctr"/>
            <a:r>
              <a:rPr lang="kk-KZ" sz="2800" b="1" dirty="0">
                <a:solidFill>
                  <a:srgbClr val="C00000"/>
                </a:solidFill>
                <a:latin typeface="Times New Roman" pitchFamily="18" charset="0"/>
                <a:cs typeface="Times New Roman" pitchFamily="18" charset="0"/>
              </a:rPr>
              <a:t>Сәулелік аурудың классификациясы</a:t>
            </a:r>
            <a:endParaRPr lang="ru-RU" sz="2800" b="1" dirty="0">
              <a:solidFill>
                <a:srgbClr val="C00000"/>
              </a:solidFill>
              <a:latin typeface="Times New Roman" pitchFamily="18" charset="0"/>
              <a:cs typeface="Times New Roman" pitchFamily="18" charset="0"/>
            </a:endParaRPr>
          </a:p>
        </p:txBody>
      </p:sp>
      <p:sp>
        <p:nvSpPr>
          <p:cNvPr id="14339" name="Содержимое 2"/>
          <p:cNvSpPr>
            <a:spLocks noGrp="1"/>
          </p:cNvSpPr>
          <p:nvPr>
            <p:ph idx="1"/>
          </p:nvPr>
        </p:nvSpPr>
        <p:spPr>
          <a:xfrm>
            <a:off x="457200" y="4214813"/>
            <a:ext cx="8229600" cy="2359025"/>
          </a:xfrm>
        </p:spPr>
        <p:txBody>
          <a:bodyPr/>
          <a:lstStyle/>
          <a:p>
            <a:pPr>
              <a:buFont typeface="Georgia" pitchFamily="18" charset="0"/>
              <a:buNone/>
            </a:pPr>
            <a:endParaRPr lang="ru-RU" sz="1600"/>
          </a:p>
          <a:p>
            <a:endParaRPr lang="ru-RU" sz="1600"/>
          </a:p>
        </p:txBody>
      </p:sp>
      <p:sp>
        <p:nvSpPr>
          <p:cNvPr id="14340" name="TextBox 4"/>
          <p:cNvSpPr txBox="1">
            <a:spLocks noChangeArrowheads="1"/>
          </p:cNvSpPr>
          <p:nvPr/>
        </p:nvSpPr>
        <p:spPr bwMode="auto">
          <a:xfrm>
            <a:off x="828675" y="840575"/>
            <a:ext cx="7858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2400" b="1" dirty="0" err="1">
                <a:latin typeface="Times New Roman" pitchFamily="18" charset="0"/>
                <a:cs typeface="Times New Roman" pitchFamily="18" charset="0"/>
              </a:rPr>
              <a:t>Адамға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радиацияның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әсер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етуі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уақытқа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байланысты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сәулелік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аурулардың</a:t>
            </a:r>
            <a:r>
              <a:rPr lang="ru-RU" sz="2400" b="1" dirty="0">
                <a:latin typeface="Times New Roman" pitchFamily="18" charset="0"/>
                <a:cs typeface="Times New Roman" pitchFamily="18" charset="0"/>
              </a:rPr>
              <a:t> 2 </a:t>
            </a:r>
            <a:r>
              <a:rPr lang="ru-RU" sz="2400" b="1" dirty="0" err="1">
                <a:latin typeface="Times New Roman" pitchFamily="18" charset="0"/>
                <a:cs typeface="Times New Roman" pitchFamily="18" charset="0"/>
              </a:rPr>
              <a:t>түрі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болады</a:t>
            </a:r>
            <a:endParaRPr lang="ru-RU" sz="2400" b="1" dirty="0">
              <a:latin typeface="Times New Roman" pitchFamily="18" charset="0"/>
              <a:cs typeface="Times New Roman" pitchFamily="18" charset="0"/>
            </a:endParaRPr>
          </a:p>
          <a:p>
            <a:pPr eaLnBrk="1" hangingPunct="1"/>
            <a:endParaRPr lang="ru-RU" dirty="0"/>
          </a:p>
        </p:txBody>
      </p:sp>
      <p:sp>
        <p:nvSpPr>
          <p:cNvPr id="6" name="Стрелка вниз 5"/>
          <p:cNvSpPr/>
          <p:nvPr/>
        </p:nvSpPr>
        <p:spPr>
          <a:xfrm rot="2151948">
            <a:off x="2513008" y="1840124"/>
            <a:ext cx="484187"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низ 6"/>
          <p:cNvSpPr/>
          <p:nvPr/>
        </p:nvSpPr>
        <p:spPr>
          <a:xfrm rot="19370695">
            <a:off x="6294438" y="1801997"/>
            <a:ext cx="484187" cy="114300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43" name="TextBox 7"/>
          <p:cNvSpPr txBox="1">
            <a:spLocks noChangeArrowheads="1"/>
          </p:cNvSpPr>
          <p:nvPr/>
        </p:nvSpPr>
        <p:spPr bwMode="auto">
          <a:xfrm>
            <a:off x="828675" y="2986411"/>
            <a:ext cx="31768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kk-KZ" sz="2000" b="1" dirty="0"/>
              <a:t>Асқынған немесе өткір </a:t>
            </a:r>
            <a:endParaRPr lang="ru-RU" sz="2000" b="1" dirty="0"/>
          </a:p>
        </p:txBody>
      </p:sp>
      <p:sp>
        <p:nvSpPr>
          <p:cNvPr id="14344" name="TextBox 8"/>
          <p:cNvSpPr txBox="1">
            <a:spLocks noChangeArrowheads="1"/>
          </p:cNvSpPr>
          <p:nvPr/>
        </p:nvSpPr>
        <p:spPr bwMode="auto">
          <a:xfrm>
            <a:off x="6201048" y="2988126"/>
            <a:ext cx="1747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kk-KZ" sz="2000" b="1" dirty="0"/>
              <a:t>Созылмалы</a:t>
            </a:r>
            <a:endParaRPr lang="ru-RU" sz="2000" b="1" dirty="0"/>
          </a:p>
        </p:txBody>
      </p:sp>
      <p:pic>
        <p:nvPicPr>
          <p:cNvPr id="14345" name="Picture 10" descr="Картинки по запросу хронический лучевая болез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98002"/>
            <a:ext cx="3428589" cy="22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Картинки по запросу острый лучевая болез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874" y="3747422"/>
            <a:ext cx="4974932" cy="22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99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E1EEC-39CD-4466-9FC4-43055A6C3184}"/>
              </a:ext>
            </a:extLst>
          </p:cNvPr>
          <p:cNvSpPr txBox="1"/>
          <p:nvPr/>
        </p:nvSpPr>
        <p:spPr>
          <a:xfrm>
            <a:off x="202721" y="176279"/>
            <a:ext cx="8738558" cy="6124754"/>
          </a:xfrm>
          <a:prstGeom prst="rect">
            <a:avLst/>
          </a:prstGeom>
          <a:noFill/>
        </p:spPr>
        <p:txBody>
          <a:bodyPr wrap="square">
            <a:spAutoFit/>
          </a:bodyPr>
          <a:lstStyle/>
          <a:p>
            <a:pPr indent="534988" algn="just"/>
            <a:r>
              <a:rPr lang="ru-RU" sz="2800" b="1" dirty="0" err="1">
                <a:solidFill>
                  <a:srgbClr val="FF0000"/>
                </a:solidFill>
              </a:rPr>
              <a:t>Сәулелік</a:t>
            </a:r>
            <a:r>
              <a:rPr lang="ru-RU" sz="2800" b="1" dirty="0">
                <a:solidFill>
                  <a:srgbClr val="FF0000"/>
                </a:solidFill>
              </a:rPr>
              <a:t> </a:t>
            </a:r>
            <a:r>
              <a:rPr lang="ru-RU" sz="2800" b="1" dirty="0" err="1">
                <a:solidFill>
                  <a:srgbClr val="FF0000"/>
                </a:solidFill>
              </a:rPr>
              <a:t>зақымдар</a:t>
            </a:r>
            <a:r>
              <a:rPr lang="ru-RU" sz="2800" b="1" dirty="0">
                <a:solidFill>
                  <a:srgbClr val="FF0000"/>
                </a:solidFill>
              </a:rPr>
              <a:t> </a:t>
            </a:r>
            <a:r>
              <a:rPr lang="ru-RU" sz="2800" dirty="0"/>
              <a:t>- </a:t>
            </a:r>
            <a:r>
              <a:rPr lang="ru-RU" sz="2800" dirty="0" err="1"/>
              <a:t>бір</a:t>
            </a:r>
            <a:r>
              <a:rPr lang="ru-RU" sz="2800" dirty="0"/>
              <a:t> </a:t>
            </a:r>
            <a:r>
              <a:rPr lang="ru-RU" sz="2800" dirty="0" err="1"/>
              <a:t>реттік</a:t>
            </a:r>
            <a:r>
              <a:rPr lang="ru-RU" sz="2800" dirty="0"/>
              <a:t> (</a:t>
            </a:r>
            <a:r>
              <a:rPr lang="ru-RU" sz="2800" dirty="0" err="1"/>
              <a:t>немесе</a:t>
            </a:r>
            <a:r>
              <a:rPr lang="ru-RU" sz="2800" dirty="0"/>
              <a:t> </a:t>
            </a:r>
            <a:r>
              <a:rPr lang="ru-RU" sz="2800" dirty="0" err="1"/>
              <a:t>қысқа</a:t>
            </a:r>
            <a:r>
              <a:rPr lang="ru-RU" sz="2800" dirty="0"/>
              <a:t> </a:t>
            </a:r>
            <a:r>
              <a:rPr lang="ru-RU" sz="2800" dirty="0" err="1"/>
              <a:t>мерзімді</a:t>
            </a:r>
            <a:r>
              <a:rPr lang="ru-RU" sz="2800" dirty="0"/>
              <a:t>) </a:t>
            </a:r>
            <a:r>
              <a:rPr lang="ru-RU" sz="2800" dirty="0" err="1"/>
              <a:t>жоғары</a:t>
            </a:r>
            <a:r>
              <a:rPr lang="ru-RU" sz="2800" dirty="0"/>
              <a:t> </a:t>
            </a:r>
            <a:r>
              <a:rPr lang="ru-RU" sz="2800" dirty="0" err="1"/>
              <a:t>қарқындылықпен</a:t>
            </a:r>
            <a:r>
              <a:rPr lang="ru-RU" sz="2800" dirty="0"/>
              <a:t> </a:t>
            </a:r>
            <a:r>
              <a:rPr lang="ru-RU" sz="2800" dirty="0" err="1"/>
              <a:t>сәулеленуі</a:t>
            </a:r>
            <a:r>
              <a:rPr lang="ru-RU" sz="2800" dirty="0"/>
              <a:t> </a:t>
            </a:r>
            <a:r>
              <a:rPr lang="ru-RU" sz="2800" dirty="0" err="1"/>
              <a:t>немесе</a:t>
            </a:r>
            <a:r>
              <a:rPr lang="ru-RU" sz="2800" dirty="0"/>
              <a:t> </a:t>
            </a:r>
            <a:r>
              <a:rPr lang="ru-RU" sz="2800" dirty="0" err="1"/>
              <a:t>радиацияның</a:t>
            </a:r>
            <a:r>
              <a:rPr lang="ru-RU" sz="2800" dirty="0"/>
              <a:t> аз </a:t>
            </a:r>
            <a:r>
              <a:rPr lang="ru-RU" sz="2800" dirty="0" err="1"/>
              <a:t>дозасында</a:t>
            </a:r>
            <a:r>
              <a:rPr lang="ru-RU" sz="2800" dirty="0"/>
              <a:t> </a:t>
            </a:r>
            <a:r>
              <a:rPr lang="ru-RU" sz="2800" dirty="0" err="1"/>
              <a:t>ұзақ</a:t>
            </a:r>
            <a:r>
              <a:rPr lang="ru-RU" sz="2800" dirty="0"/>
              <a:t> </a:t>
            </a:r>
            <a:r>
              <a:rPr lang="ru-RU" sz="2800" dirty="0" err="1"/>
              <a:t>уақыт</a:t>
            </a:r>
            <a:r>
              <a:rPr lang="ru-RU" sz="2800" dirty="0"/>
              <a:t> </a:t>
            </a:r>
            <a:r>
              <a:rPr lang="ru-RU" sz="2800" dirty="0" err="1"/>
              <a:t>әсер</a:t>
            </a:r>
            <a:r>
              <a:rPr lang="ru-RU" sz="2800" dirty="0"/>
              <a:t> </a:t>
            </a:r>
            <a:r>
              <a:rPr lang="ru-RU" sz="2800" dirty="0" err="1"/>
              <a:t>етудің</a:t>
            </a:r>
            <a:r>
              <a:rPr lang="ru-RU" sz="2800" dirty="0"/>
              <a:t> </a:t>
            </a:r>
            <a:r>
              <a:rPr lang="ru-RU" sz="2800" dirty="0" err="1"/>
              <a:t>нәтижесінде</a:t>
            </a:r>
            <a:r>
              <a:rPr lang="ru-RU" sz="2800" dirty="0"/>
              <a:t> </a:t>
            </a:r>
            <a:r>
              <a:rPr lang="ru-RU" sz="2800" dirty="0" err="1"/>
              <a:t>пайда</a:t>
            </a:r>
            <a:r>
              <a:rPr lang="ru-RU" sz="2800" dirty="0"/>
              <a:t> </a:t>
            </a:r>
            <a:r>
              <a:rPr lang="ru-RU" sz="2800" dirty="0" err="1"/>
              <a:t>болуы</a:t>
            </a:r>
            <a:r>
              <a:rPr lang="ru-RU" sz="2800" dirty="0"/>
              <a:t> </a:t>
            </a:r>
            <a:r>
              <a:rPr lang="ru-RU" sz="2800" dirty="0" err="1"/>
              <a:t>мүмкін</a:t>
            </a:r>
            <a:r>
              <a:rPr lang="ru-RU" sz="2800" dirty="0"/>
              <a:t>.</a:t>
            </a:r>
          </a:p>
          <a:p>
            <a:pPr indent="534988" algn="just"/>
            <a:r>
              <a:rPr lang="ru-RU" sz="2800" b="1" dirty="0" err="1">
                <a:solidFill>
                  <a:srgbClr val="FF0000"/>
                </a:solidFill>
              </a:rPr>
              <a:t>Жоғары</a:t>
            </a:r>
            <a:r>
              <a:rPr lang="ru-RU" sz="2800" b="1" dirty="0">
                <a:solidFill>
                  <a:srgbClr val="FF0000"/>
                </a:solidFill>
              </a:rPr>
              <a:t> </a:t>
            </a:r>
            <a:r>
              <a:rPr lang="ru-RU" sz="2800" b="1" dirty="0" err="1">
                <a:solidFill>
                  <a:srgbClr val="FF0000"/>
                </a:solidFill>
              </a:rPr>
              <a:t>қарқынды</a:t>
            </a:r>
            <a:r>
              <a:rPr lang="ru-RU" sz="2800" b="1" dirty="0">
                <a:solidFill>
                  <a:srgbClr val="FF0000"/>
                </a:solidFill>
              </a:rPr>
              <a:t> </a:t>
            </a:r>
            <a:r>
              <a:rPr lang="ru-RU" sz="2800" b="1" dirty="0" err="1">
                <a:solidFill>
                  <a:srgbClr val="FF0000"/>
                </a:solidFill>
              </a:rPr>
              <a:t>зақымдайтын</a:t>
            </a:r>
            <a:r>
              <a:rPr lang="ru-RU" sz="2800" b="1" dirty="0">
                <a:solidFill>
                  <a:srgbClr val="FF0000"/>
                </a:solidFill>
              </a:rPr>
              <a:t> </a:t>
            </a:r>
            <a:r>
              <a:rPr lang="ru-RU" sz="2800" b="1" dirty="0" err="1">
                <a:solidFill>
                  <a:srgbClr val="FF0000"/>
                </a:solidFill>
              </a:rPr>
              <a:t>әсер</a:t>
            </a:r>
            <a:r>
              <a:rPr lang="ru-RU" sz="2800" b="1" dirty="0">
                <a:solidFill>
                  <a:srgbClr val="FF0000"/>
                </a:solidFill>
              </a:rPr>
              <a:t> </a:t>
            </a:r>
            <a:r>
              <a:rPr lang="ru-RU" sz="2800" dirty="0"/>
              <a:t>- атом </a:t>
            </a:r>
            <a:r>
              <a:rPr lang="ru-RU" sz="2800" dirty="0" err="1"/>
              <a:t>энергетикасындағы</a:t>
            </a:r>
            <a:r>
              <a:rPr lang="ru-RU" sz="2800" dirty="0"/>
              <a:t> </a:t>
            </a:r>
            <a:r>
              <a:rPr lang="ru-RU" sz="2800" dirty="0" err="1"/>
              <a:t>техногендік</a:t>
            </a:r>
            <a:r>
              <a:rPr lang="ru-RU" sz="2800" dirty="0"/>
              <a:t> </a:t>
            </a:r>
            <a:r>
              <a:rPr lang="ru-RU" sz="2800" dirty="0" err="1"/>
              <a:t>апаттардан</a:t>
            </a:r>
            <a:r>
              <a:rPr lang="ru-RU" sz="2800" dirty="0"/>
              <a:t>, </a:t>
            </a:r>
            <a:r>
              <a:rPr lang="ru-RU" sz="2800" dirty="0" err="1"/>
              <a:t>ядролық</a:t>
            </a:r>
            <a:r>
              <a:rPr lang="ru-RU" sz="2800" dirty="0"/>
              <a:t> </a:t>
            </a:r>
            <a:r>
              <a:rPr lang="ru-RU" sz="2800" dirty="0" err="1"/>
              <a:t>қарудың</a:t>
            </a:r>
            <a:r>
              <a:rPr lang="ru-RU" sz="2800" dirty="0"/>
              <a:t> </a:t>
            </a:r>
            <a:r>
              <a:rPr lang="ru-RU" sz="2800" dirty="0" err="1"/>
              <a:t>сынақтарынан</a:t>
            </a:r>
            <a:r>
              <a:rPr lang="ru-RU" sz="2800" dirty="0"/>
              <a:t> </a:t>
            </a:r>
            <a:r>
              <a:rPr lang="ru-RU" sz="2800" dirty="0" err="1"/>
              <a:t>немесе</a:t>
            </a:r>
            <a:r>
              <a:rPr lang="ru-RU" sz="2800" dirty="0"/>
              <a:t> </a:t>
            </a:r>
            <a:r>
              <a:rPr lang="ru-RU" sz="2800" dirty="0" err="1"/>
              <a:t>қолдануынан</a:t>
            </a:r>
            <a:r>
              <a:rPr lang="ru-RU" sz="2800" dirty="0"/>
              <a:t>, </a:t>
            </a:r>
            <a:r>
              <a:rPr lang="ru-RU" sz="2800" dirty="0" err="1"/>
              <a:t>онкологияда</a:t>
            </a:r>
            <a:r>
              <a:rPr lang="ru-RU" sz="2800" dirty="0"/>
              <a:t>, </a:t>
            </a:r>
            <a:r>
              <a:rPr lang="ru-RU" sz="2800" dirty="0" err="1"/>
              <a:t>гематологияда</a:t>
            </a:r>
            <a:r>
              <a:rPr lang="ru-RU" sz="2800" dirty="0"/>
              <a:t>, </a:t>
            </a:r>
            <a:r>
              <a:rPr lang="ru-RU" sz="2800" dirty="0" err="1"/>
              <a:t>ревматологияда</a:t>
            </a:r>
            <a:r>
              <a:rPr lang="ru-RU" sz="2800" dirty="0"/>
              <a:t> </a:t>
            </a:r>
            <a:r>
              <a:rPr lang="ru-RU" sz="2800" dirty="0" err="1"/>
              <a:t>тотальды</a:t>
            </a:r>
            <a:r>
              <a:rPr lang="ru-RU" sz="2800" dirty="0"/>
              <a:t> </a:t>
            </a:r>
            <a:r>
              <a:rPr lang="ru-RU" sz="2800" dirty="0" err="1"/>
              <a:t>сәулеленуді</a:t>
            </a:r>
            <a:r>
              <a:rPr lang="ru-RU" sz="2800" dirty="0"/>
              <a:t> </a:t>
            </a:r>
            <a:r>
              <a:rPr lang="ru-RU" sz="2800" dirty="0" err="1"/>
              <a:t>жүргізгенде</a:t>
            </a:r>
            <a:r>
              <a:rPr lang="ru-RU" sz="2800" dirty="0"/>
              <a:t> </a:t>
            </a:r>
            <a:r>
              <a:rPr lang="ru-RU" sz="2800" dirty="0" err="1"/>
              <a:t>жүреді</a:t>
            </a:r>
            <a:r>
              <a:rPr lang="ru-RU" sz="2800" dirty="0"/>
              <a:t>.</a:t>
            </a:r>
          </a:p>
          <a:p>
            <a:pPr indent="534988" algn="just"/>
            <a:r>
              <a:rPr lang="ru-RU" sz="2800" b="1" dirty="0" err="1">
                <a:solidFill>
                  <a:srgbClr val="FF0000"/>
                </a:solidFill>
              </a:rPr>
              <a:t>Созылмалы</a:t>
            </a:r>
            <a:r>
              <a:rPr lang="ru-RU" sz="2800" b="1" dirty="0">
                <a:solidFill>
                  <a:srgbClr val="FF0000"/>
                </a:solidFill>
              </a:rPr>
              <a:t> </a:t>
            </a:r>
            <a:r>
              <a:rPr lang="ru-RU" sz="2800" b="1" dirty="0" err="1">
                <a:solidFill>
                  <a:srgbClr val="FF0000"/>
                </a:solidFill>
              </a:rPr>
              <a:t>сәулелік</a:t>
            </a:r>
            <a:r>
              <a:rPr lang="ru-RU" sz="2800" b="1" dirty="0">
                <a:solidFill>
                  <a:srgbClr val="FF0000"/>
                </a:solidFill>
              </a:rPr>
              <a:t> ауру </a:t>
            </a:r>
            <a:r>
              <a:rPr lang="ru-RU" sz="2800" dirty="0" err="1"/>
              <a:t>сәулелік</a:t>
            </a:r>
            <a:r>
              <a:rPr lang="ru-RU" sz="2800" dirty="0"/>
              <a:t> диагностика </a:t>
            </a:r>
            <a:r>
              <a:rPr lang="ru-RU" sz="2800" dirty="0" err="1"/>
              <a:t>және</a:t>
            </a:r>
            <a:r>
              <a:rPr lang="ru-RU" sz="2800" dirty="0"/>
              <a:t> терапия </a:t>
            </a:r>
            <a:r>
              <a:rPr lang="ru-RU" sz="2800" dirty="0" err="1"/>
              <a:t>бөлімдерінің</a:t>
            </a:r>
            <a:r>
              <a:rPr lang="ru-RU" sz="2800" dirty="0"/>
              <a:t> </a:t>
            </a:r>
            <a:r>
              <a:rPr lang="ru-RU" sz="2800" dirty="0" err="1"/>
              <a:t>медициналық</a:t>
            </a:r>
            <a:r>
              <a:rPr lang="ru-RU" sz="2800" dirty="0"/>
              <a:t> </a:t>
            </a:r>
            <a:r>
              <a:rPr lang="ru-RU" sz="2800" dirty="0" err="1"/>
              <a:t>қызметкерлерінде</a:t>
            </a:r>
            <a:r>
              <a:rPr lang="ru-RU" sz="2800" dirty="0"/>
              <a:t> (</a:t>
            </a:r>
            <a:r>
              <a:rPr lang="ru-RU" sz="2800" dirty="0" err="1"/>
              <a:t>рентгенологтар</a:t>
            </a:r>
            <a:r>
              <a:rPr lang="ru-RU" sz="2800" dirty="0"/>
              <a:t>, </a:t>
            </a:r>
            <a:r>
              <a:rPr lang="ru-RU" sz="2800" dirty="0" err="1"/>
              <a:t>радиологтар</a:t>
            </a:r>
            <a:r>
              <a:rPr lang="ru-RU" sz="2800" dirty="0"/>
              <a:t>), </a:t>
            </a:r>
            <a:r>
              <a:rPr lang="ru-RU" sz="2800" dirty="0" err="1"/>
              <a:t>рентгендік</a:t>
            </a:r>
            <a:r>
              <a:rPr lang="ru-RU" sz="2800" dirty="0"/>
              <a:t> </a:t>
            </a:r>
            <a:r>
              <a:rPr lang="ru-RU" sz="2800" dirty="0" err="1"/>
              <a:t>және</a:t>
            </a:r>
            <a:r>
              <a:rPr lang="ru-RU" sz="2800" dirty="0"/>
              <a:t> </a:t>
            </a:r>
            <a:r>
              <a:rPr lang="ru-RU" sz="2800" dirty="0" err="1"/>
              <a:t>радионуклидтік</a:t>
            </a:r>
            <a:r>
              <a:rPr lang="ru-RU" sz="2800" dirty="0"/>
              <a:t> </a:t>
            </a:r>
            <a:r>
              <a:rPr lang="ru-RU" sz="2800" dirty="0" err="1"/>
              <a:t>зерттеулерге</a:t>
            </a:r>
            <a:r>
              <a:rPr lang="ru-RU" sz="2800" dirty="0"/>
              <a:t> </a:t>
            </a:r>
            <a:r>
              <a:rPr lang="ru-RU" sz="2800" dirty="0" err="1"/>
              <a:t>жиі</a:t>
            </a:r>
            <a:r>
              <a:rPr lang="ru-RU" sz="2800" dirty="0"/>
              <a:t> </a:t>
            </a:r>
            <a:r>
              <a:rPr lang="ru-RU" sz="2800" dirty="0" err="1"/>
              <a:t>ұшырайтын</a:t>
            </a:r>
            <a:r>
              <a:rPr lang="ru-RU" sz="2800" dirty="0"/>
              <a:t> </a:t>
            </a:r>
            <a:r>
              <a:rPr lang="ru-RU" sz="2800" dirty="0" err="1"/>
              <a:t>науқастарда</a:t>
            </a:r>
            <a:r>
              <a:rPr lang="ru-RU" sz="2800" dirty="0"/>
              <a:t> </a:t>
            </a:r>
            <a:r>
              <a:rPr lang="ru-RU" sz="2800" dirty="0" err="1"/>
              <a:t>дамуы</a:t>
            </a:r>
            <a:r>
              <a:rPr lang="ru-RU" sz="2800" dirty="0"/>
              <a:t> </a:t>
            </a:r>
            <a:r>
              <a:rPr lang="ru-RU" sz="2800" dirty="0" err="1"/>
              <a:t>мүмкін</a:t>
            </a:r>
            <a:r>
              <a:rPr lang="ru-RU" sz="2800" dirty="0"/>
              <a:t>.</a:t>
            </a:r>
          </a:p>
        </p:txBody>
      </p:sp>
    </p:spTree>
    <p:extLst>
      <p:ext uri="{BB962C8B-B14F-4D97-AF65-F5344CB8AC3E}">
        <p14:creationId xmlns:p14="http://schemas.microsoft.com/office/powerpoint/2010/main" val="188897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1934B-B6C9-4224-92C7-D75F33E3ADA4}"/>
              </a:ext>
            </a:extLst>
          </p:cNvPr>
          <p:cNvSpPr txBox="1"/>
          <p:nvPr/>
        </p:nvSpPr>
        <p:spPr>
          <a:xfrm>
            <a:off x="189780" y="299389"/>
            <a:ext cx="8695427" cy="6155531"/>
          </a:xfrm>
          <a:prstGeom prst="rect">
            <a:avLst/>
          </a:prstGeom>
          <a:noFill/>
        </p:spPr>
        <p:txBody>
          <a:bodyPr wrap="square">
            <a:spAutoFit/>
          </a:bodyPr>
          <a:lstStyle/>
          <a:p>
            <a:pPr indent="534988" algn="just"/>
            <a:r>
              <a:rPr lang="ru-RU" sz="3600" b="1" dirty="0" err="1">
                <a:solidFill>
                  <a:srgbClr val="FF0000"/>
                </a:solidFill>
              </a:rPr>
              <a:t>Сәулелік</a:t>
            </a:r>
            <a:r>
              <a:rPr lang="ru-RU" sz="3600" b="1" dirty="0">
                <a:solidFill>
                  <a:srgbClr val="FF0000"/>
                </a:solidFill>
              </a:rPr>
              <a:t> </a:t>
            </a:r>
            <a:r>
              <a:rPr lang="ru-RU" sz="3600" b="1" dirty="0" err="1">
                <a:solidFill>
                  <a:srgbClr val="FF0000"/>
                </a:solidFill>
              </a:rPr>
              <a:t>аурудың</a:t>
            </a:r>
            <a:r>
              <a:rPr lang="ru-RU" sz="3600" b="1" dirty="0">
                <a:solidFill>
                  <a:srgbClr val="FF0000"/>
                </a:solidFill>
              </a:rPr>
              <a:t> </a:t>
            </a:r>
            <a:r>
              <a:rPr lang="ru-RU" sz="3600" dirty="0" err="1"/>
              <a:t>жіктелуі</a:t>
            </a:r>
            <a:r>
              <a:rPr lang="ru-RU" sz="3600" dirty="0"/>
              <a:t> </a:t>
            </a:r>
            <a:r>
              <a:rPr lang="ru-RU" sz="3600" dirty="0" err="1"/>
              <a:t>зақымдану</a:t>
            </a:r>
            <a:r>
              <a:rPr lang="ru-RU" sz="3600" dirty="0"/>
              <a:t> </a:t>
            </a:r>
            <a:r>
              <a:rPr lang="ru-RU" sz="3600" dirty="0" err="1"/>
              <a:t>уақытына</a:t>
            </a:r>
            <a:r>
              <a:rPr lang="ru-RU" sz="3600" dirty="0"/>
              <a:t> </a:t>
            </a:r>
            <a:r>
              <a:rPr lang="ru-RU" sz="3600" dirty="0" err="1"/>
              <a:t>және</a:t>
            </a:r>
            <a:r>
              <a:rPr lang="ru-RU" sz="3600" dirty="0"/>
              <a:t> </a:t>
            </a:r>
            <a:r>
              <a:rPr lang="ru-RU" sz="3600" dirty="0" err="1"/>
              <a:t>сіңірілген</a:t>
            </a:r>
            <a:r>
              <a:rPr lang="ru-RU" sz="3600" dirty="0"/>
              <a:t> </a:t>
            </a:r>
            <a:r>
              <a:rPr lang="ru-RU" sz="3600" dirty="0" err="1"/>
              <a:t>сәулеленудің</a:t>
            </a:r>
            <a:r>
              <a:rPr lang="ru-RU" sz="3600" dirty="0"/>
              <a:t> </a:t>
            </a:r>
            <a:r>
              <a:rPr lang="ru-RU" sz="3600" dirty="0" err="1"/>
              <a:t>дозасына</a:t>
            </a:r>
            <a:r>
              <a:rPr lang="ru-RU" sz="3600" dirty="0"/>
              <a:t> </a:t>
            </a:r>
            <a:r>
              <a:rPr lang="ru-RU" sz="3600" dirty="0" err="1"/>
              <a:t>байланысты</a:t>
            </a:r>
            <a:r>
              <a:rPr lang="ru-RU" sz="3600" dirty="0"/>
              <a:t>.</a:t>
            </a:r>
          </a:p>
          <a:p>
            <a:pPr indent="534988" algn="just"/>
            <a:endParaRPr lang="ru-RU" sz="1600" dirty="0"/>
          </a:p>
          <a:p>
            <a:pPr indent="534988" algn="just"/>
            <a:r>
              <a:rPr lang="ru-RU" sz="3600" dirty="0" err="1"/>
              <a:t>Иондаушы</a:t>
            </a:r>
            <a:r>
              <a:rPr lang="ru-RU" sz="3600" dirty="0"/>
              <a:t> </a:t>
            </a:r>
            <a:r>
              <a:rPr lang="ru-RU" sz="3600" dirty="0" err="1"/>
              <a:t>сәулеленудің</a:t>
            </a:r>
            <a:r>
              <a:rPr lang="ru-RU" sz="3600" dirty="0"/>
              <a:t> </a:t>
            </a:r>
            <a:r>
              <a:rPr lang="ru-RU" sz="3600" dirty="0" err="1"/>
              <a:t>белгілі</a:t>
            </a:r>
            <a:r>
              <a:rPr lang="ru-RU" sz="3600" dirty="0"/>
              <a:t> </a:t>
            </a:r>
            <a:r>
              <a:rPr lang="ru-RU" sz="3600" dirty="0" err="1"/>
              <a:t>бір</a:t>
            </a:r>
            <a:r>
              <a:rPr lang="ru-RU" sz="3600" dirty="0"/>
              <a:t> </a:t>
            </a:r>
            <a:r>
              <a:rPr lang="ru-RU" sz="3600" dirty="0" err="1"/>
              <a:t>дозасымен</a:t>
            </a:r>
            <a:r>
              <a:rPr lang="ru-RU" sz="3600" dirty="0"/>
              <a:t> </a:t>
            </a:r>
            <a:r>
              <a:rPr lang="ru-RU" sz="3600" dirty="0" err="1"/>
              <a:t>жаппай</a:t>
            </a:r>
            <a:r>
              <a:rPr lang="ru-RU" sz="3600" dirty="0"/>
              <a:t> </a:t>
            </a:r>
            <a:r>
              <a:rPr lang="ru-RU" sz="3600" dirty="0" err="1"/>
              <a:t>әсер</a:t>
            </a:r>
            <a:r>
              <a:rPr lang="ru-RU" sz="3600" dirty="0"/>
              <a:t> </a:t>
            </a:r>
            <a:r>
              <a:rPr lang="ru-RU" sz="3600" dirty="0" err="1"/>
              <a:t>етуінен</a:t>
            </a:r>
            <a:r>
              <a:rPr lang="ru-RU" sz="3600" dirty="0"/>
              <a:t> </a:t>
            </a:r>
            <a:r>
              <a:rPr lang="ru-RU" sz="3600" b="1" dirty="0" err="1">
                <a:solidFill>
                  <a:srgbClr val="FF0000"/>
                </a:solidFill>
              </a:rPr>
              <a:t>өткір</a:t>
            </a:r>
            <a:r>
              <a:rPr lang="ru-RU" sz="3600" b="1" dirty="0">
                <a:solidFill>
                  <a:srgbClr val="FF0000"/>
                </a:solidFill>
              </a:rPr>
              <a:t> </a:t>
            </a:r>
            <a:r>
              <a:rPr lang="ru-RU" sz="3600" b="1" dirty="0" err="1">
                <a:solidFill>
                  <a:srgbClr val="FF0000"/>
                </a:solidFill>
              </a:rPr>
              <a:t>сәулелік</a:t>
            </a:r>
            <a:r>
              <a:rPr lang="ru-RU" sz="3600" b="1" dirty="0">
                <a:solidFill>
                  <a:srgbClr val="FF0000"/>
                </a:solidFill>
              </a:rPr>
              <a:t> ауру </a:t>
            </a:r>
            <a:r>
              <a:rPr lang="ru-RU" sz="3600" dirty="0" err="1"/>
              <a:t>дамиды</a:t>
            </a:r>
            <a:r>
              <a:rPr lang="ru-RU" sz="3600" dirty="0"/>
              <a:t>, </a:t>
            </a:r>
          </a:p>
          <a:p>
            <a:pPr indent="534988" algn="just"/>
            <a:endParaRPr lang="ru-RU" sz="1600" dirty="0"/>
          </a:p>
          <a:p>
            <a:pPr indent="534988" algn="just"/>
            <a:r>
              <a:rPr lang="ru-RU" sz="3600" dirty="0" err="1"/>
              <a:t>Иондаушы</a:t>
            </a:r>
            <a:r>
              <a:rPr lang="ru-RU" sz="3600" dirty="0"/>
              <a:t> </a:t>
            </a:r>
            <a:r>
              <a:rPr lang="ru-RU" sz="3600" dirty="0" err="1"/>
              <a:t>сәулеленудің</a:t>
            </a:r>
            <a:r>
              <a:rPr lang="ru-RU" sz="3600" dirty="0"/>
              <a:t> </a:t>
            </a:r>
            <a:r>
              <a:rPr lang="ru-RU" sz="3600" dirty="0" err="1"/>
              <a:t>ұзаққа</a:t>
            </a:r>
            <a:r>
              <a:rPr lang="ru-RU" sz="3600" dirty="0"/>
              <a:t> </a:t>
            </a:r>
            <a:r>
              <a:rPr lang="ru-RU" sz="3600" dirty="0" err="1"/>
              <a:t>созылған</a:t>
            </a:r>
            <a:r>
              <a:rPr lang="ru-RU" sz="3600" dirty="0"/>
              <a:t>, </a:t>
            </a:r>
            <a:r>
              <a:rPr lang="ru-RU" sz="3600" dirty="0" err="1"/>
              <a:t>салыстырмалы</a:t>
            </a:r>
            <a:r>
              <a:rPr lang="ru-RU" sz="3600" dirty="0"/>
              <a:t> </a:t>
            </a:r>
            <a:r>
              <a:rPr lang="ru-RU" sz="3600" dirty="0" err="1"/>
              <a:t>түрде</a:t>
            </a:r>
            <a:r>
              <a:rPr lang="ru-RU" sz="3600" dirty="0"/>
              <a:t> аз </a:t>
            </a:r>
            <a:r>
              <a:rPr lang="ru-RU" sz="3600" dirty="0" err="1"/>
              <a:t>мөлшерде</a:t>
            </a:r>
            <a:r>
              <a:rPr lang="ru-RU" sz="3600" dirty="0"/>
              <a:t> </a:t>
            </a:r>
            <a:r>
              <a:rPr lang="ru-RU" sz="3600" dirty="0" err="1"/>
              <a:t>қайталананып</a:t>
            </a:r>
            <a:r>
              <a:rPr lang="ru-RU" sz="3600" dirty="0"/>
              <a:t> </a:t>
            </a:r>
            <a:r>
              <a:rPr lang="ru-RU" sz="3600" dirty="0" err="1"/>
              <a:t>әсер</a:t>
            </a:r>
            <a:r>
              <a:rPr lang="ru-RU" sz="3600" dirty="0"/>
              <a:t> </a:t>
            </a:r>
            <a:r>
              <a:rPr lang="ru-RU" sz="3600" dirty="0" err="1"/>
              <a:t>еткенде</a:t>
            </a:r>
            <a:r>
              <a:rPr lang="ru-RU" sz="3600" dirty="0"/>
              <a:t> - </a:t>
            </a:r>
            <a:r>
              <a:rPr lang="ru-RU" sz="3600" b="1" dirty="0" err="1">
                <a:solidFill>
                  <a:srgbClr val="FF0000"/>
                </a:solidFill>
              </a:rPr>
              <a:t>созылмалы</a:t>
            </a:r>
            <a:r>
              <a:rPr lang="ru-RU" sz="3600" b="1" dirty="0">
                <a:solidFill>
                  <a:srgbClr val="FF0000"/>
                </a:solidFill>
              </a:rPr>
              <a:t> </a:t>
            </a:r>
            <a:r>
              <a:rPr lang="ru-RU" sz="3600" b="1" dirty="0" err="1">
                <a:solidFill>
                  <a:srgbClr val="FF0000"/>
                </a:solidFill>
              </a:rPr>
              <a:t>сәулелік</a:t>
            </a:r>
            <a:r>
              <a:rPr lang="ru-RU" sz="3600" b="1" dirty="0">
                <a:solidFill>
                  <a:srgbClr val="FF0000"/>
                </a:solidFill>
              </a:rPr>
              <a:t> ауру </a:t>
            </a:r>
            <a:r>
              <a:rPr lang="ru-RU" sz="3600" dirty="0" err="1"/>
              <a:t>туындайды</a:t>
            </a:r>
            <a:r>
              <a:rPr lang="ru-RU" sz="3600" dirty="0"/>
              <a:t>.</a:t>
            </a:r>
          </a:p>
        </p:txBody>
      </p:sp>
    </p:spTree>
    <p:extLst>
      <p:ext uri="{BB962C8B-B14F-4D97-AF65-F5344CB8AC3E}">
        <p14:creationId xmlns:p14="http://schemas.microsoft.com/office/powerpoint/2010/main" val="106191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9"/>
          <p:cNvSpPr>
            <a:spLocks noGrp="1"/>
          </p:cNvSpPr>
          <p:nvPr>
            <p:ph type="title"/>
          </p:nvPr>
        </p:nvSpPr>
        <p:spPr>
          <a:xfrm>
            <a:off x="338201" y="240792"/>
            <a:ext cx="8193024" cy="673608"/>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kk-KZ" sz="3600" b="1" i="0" u="none" dirty="0">
                <a:solidFill>
                  <a:srgbClr val="FF0000"/>
                </a:solidFill>
                <a:latin typeface="Arial"/>
                <a:ea typeface="Arial"/>
                <a:cs typeface="Arial"/>
                <a:sym typeface="Arial"/>
              </a:rPr>
              <a:t>Сәулелік аурулардың формалары</a:t>
            </a:r>
            <a:endParaRPr dirty="0">
              <a:solidFill>
                <a:srgbClr val="FF0000"/>
              </a:solidFill>
            </a:endParaRPr>
          </a:p>
        </p:txBody>
      </p:sp>
      <p:sp>
        <p:nvSpPr>
          <p:cNvPr id="68" name="Google Shape;68;p9"/>
          <p:cNvSpPr txBox="1">
            <a:spLocks noGrp="1"/>
          </p:cNvSpPr>
          <p:nvPr>
            <p:ph type="body" idx="1"/>
          </p:nvPr>
        </p:nvSpPr>
        <p:spPr>
          <a:xfrm>
            <a:off x="283401" y="914400"/>
            <a:ext cx="8577198" cy="5702808"/>
          </a:xfrm>
          <a:prstGeom prst="rect">
            <a:avLst/>
          </a:prstGeom>
          <a:noFill/>
          <a:ln>
            <a:noFill/>
          </a:ln>
        </p:spPr>
        <p:txBody>
          <a:bodyPr spcFirstLastPara="1" wrap="square" lIns="91425" tIns="45700" rIns="91425" bIns="45700" anchor="t" anchorCtr="0">
            <a:noAutofit/>
          </a:bodyPr>
          <a:lstStyle/>
          <a:p>
            <a:pPr marL="0" marR="0" lvl="0" indent="712788" algn="just" rtl="0">
              <a:lnSpc>
                <a:spcPct val="100000"/>
              </a:lnSpc>
              <a:spcBef>
                <a:spcPts val="0"/>
              </a:spcBef>
              <a:spcAft>
                <a:spcPts val="0"/>
              </a:spcAft>
              <a:buClr>
                <a:schemeClr val="dk1"/>
              </a:buClr>
              <a:buSzPts val="1800"/>
              <a:buFont typeface="Noto Sans Symbols"/>
              <a:buChar char="●"/>
            </a:pPr>
            <a:r>
              <a:rPr lang="kk-KZ" sz="3100" b="1" i="0" u="none" strike="noStrike" cap="none" dirty="0">
                <a:solidFill>
                  <a:srgbClr val="FF0000"/>
                </a:solidFill>
                <a:latin typeface="Arial"/>
                <a:ea typeface="Arial"/>
                <a:cs typeface="Arial"/>
                <a:sym typeface="Arial"/>
              </a:rPr>
              <a:t>Өткір (жедел) </a:t>
            </a:r>
            <a:r>
              <a:rPr lang="kk-KZ" sz="3100" b="1" i="0" u="none" strike="noStrike" cap="none" dirty="0">
                <a:solidFill>
                  <a:schemeClr val="dk1"/>
                </a:solidFill>
                <a:latin typeface="Arial"/>
                <a:ea typeface="Arial"/>
                <a:cs typeface="Arial"/>
                <a:sym typeface="Arial"/>
              </a:rPr>
              <a:t>- иондаушы сәулеленудің массивтік дозаларының бір реттік жалпы сыртқы салыстырмалы түрде  біркелкі сәулеленуімен жүреді;</a:t>
            </a:r>
          </a:p>
          <a:p>
            <a:pPr marL="0" marR="0" lvl="0" indent="712788" algn="just" rtl="0">
              <a:lnSpc>
                <a:spcPct val="100000"/>
              </a:lnSpc>
              <a:spcBef>
                <a:spcPts val="0"/>
              </a:spcBef>
              <a:spcAft>
                <a:spcPts val="0"/>
              </a:spcAft>
              <a:buClr>
                <a:schemeClr val="dk1"/>
              </a:buClr>
              <a:buSzPts val="1800"/>
              <a:buFont typeface="Noto Sans Symbols"/>
              <a:buChar char="●"/>
            </a:pPr>
            <a:r>
              <a:rPr lang="kk-KZ" sz="3100" b="1" i="0" u="none" strike="noStrike" cap="none" dirty="0">
                <a:solidFill>
                  <a:srgbClr val="FF0000"/>
                </a:solidFill>
                <a:latin typeface="Arial"/>
                <a:ea typeface="Arial"/>
                <a:cs typeface="Arial"/>
                <a:sym typeface="Arial"/>
              </a:rPr>
              <a:t>созылмалы</a:t>
            </a:r>
            <a:r>
              <a:rPr lang="kk-KZ" sz="3100" b="1" i="0" u="none" strike="noStrike" cap="none" dirty="0">
                <a:solidFill>
                  <a:schemeClr val="dk1"/>
                </a:solidFill>
                <a:latin typeface="Arial"/>
                <a:ea typeface="Arial"/>
                <a:cs typeface="Arial"/>
                <a:sym typeface="Arial"/>
              </a:rPr>
              <a:t> - салыстырмалы түрде иондаушы сәулелердің  аз мөлшерімен ұзақ фракциялық сәулеленуден туындайды. Сонда созылмалы сәулелену зақымдалуы организмде фракциялық сәулеленудің жинақталуы 1,5-2,0 Гр асқанда</a:t>
            </a:r>
            <a:r>
              <a:rPr lang="en-US" sz="3100" b="1" i="0" u="none" strike="noStrike" cap="none" dirty="0">
                <a:solidFill>
                  <a:schemeClr val="dk1"/>
                </a:solidFill>
                <a:latin typeface="Arial"/>
                <a:ea typeface="Arial"/>
                <a:cs typeface="Arial"/>
                <a:sym typeface="Arial"/>
              </a:rPr>
              <a:t> </a:t>
            </a:r>
            <a:r>
              <a:rPr lang="kk-KZ" sz="3100" b="1" i="0" u="none" strike="noStrike" cap="none" dirty="0">
                <a:solidFill>
                  <a:schemeClr val="dk1"/>
                </a:solidFill>
                <a:latin typeface="Arial"/>
                <a:ea typeface="Arial"/>
                <a:cs typeface="Arial"/>
                <a:sym typeface="Arial"/>
              </a:rPr>
              <a:t>және одан жоғары жалпы дозада қалыптасады.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0"/>
          <p:cNvSpPr>
            <a:spLocks noGrp="1"/>
          </p:cNvSpPr>
          <p:nvPr>
            <p:ph type="title"/>
          </p:nvPr>
        </p:nvSpPr>
        <p:spPr>
          <a:xfrm>
            <a:off x="609600" y="249936"/>
            <a:ext cx="7924800" cy="527304"/>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kk-KZ" sz="3200" b="1" i="0" u="none" dirty="0">
                <a:solidFill>
                  <a:srgbClr val="FF0000"/>
                </a:solidFill>
                <a:latin typeface="Arial"/>
                <a:ea typeface="Arial"/>
                <a:cs typeface="Arial"/>
                <a:sym typeface="Arial"/>
              </a:rPr>
              <a:t>Өткір сәулелік ауру (ӨСА)</a:t>
            </a:r>
            <a:endParaRPr sz="3200" dirty="0">
              <a:solidFill>
                <a:srgbClr val="FF0000"/>
              </a:solidFill>
            </a:endParaRPr>
          </a:p>
        </p:txBody>
      </p:sp>
      <p:sp>
        <p:nvSpPr>
          <p:cNvPr id="74" name="Google Shape;74;p10"/>
          <p:cNvSpPr txBox="1">
            <a:spLocks noGrp="1"/>
          </p:cNvSpPr>
          <p:nvPr>
            <p:ph type="body" idx="1"/>
          </p:nvPr>
        </p:nvSpPr>
        <p:spPr>
          <a:xfrm>
            <a:off x="265176" y="1005840"/>
            <a:ext cx="8650224" cy="5504687"/>
          </a:xfrm>
          <a:prstGeom prst="rect">
            <a:avLst/>
          </a:prstGeom>
          <a:noFill/>
          <a:ln>
            <a:noFill/>
          </a:ln>
        </p:spPr>
        <p:txBody>
          <a:bodyPr spcFirstLastPara="1" wrap="square" lIns="91425" tIns="45700" rIns="91425" bIns="45700" anchor="t" anchorCtr="0">
            <a:noAutofit/>
          </a:bodyPr>
          <a:lstStyle/>
          <a:p>
            <a:pPr marL="0" marR="0" lvl="0" indent="644525" algn="just" rtl="0">
              <a:lnSpc>
                <a:spcPct val="80000"/>
              </a:lnSpc>
              <a:spcBef>
                <a:spcPts val="0"/>
              </a:spcBef>
              <a:spcAft>
                <a:spcPts val="0"/>
              </a:spcAft>
              <a:buClr>
                <a:schemeClr val="dk1"/>
              </a:buClr>
              <a:buSzPts val="1800"/>
              <a:buFont typeface="Noto Sans Symbols"/>
              <a:buChar char="●"/>
            </a:pPr>
            <a:r>
              <a:rPr lang="kk-KZ" sz="3200" b="0" i="0" u="none" strike="noStrike" cap="none" dirty="0">
                <a:solidFill>
                  <a:schemeClr val="dk1"/>
                </a:solidFill>
                <a:latin typeface="Arial"/>
                <a:ea typeface="Arial"/>
                <a:cs typeface="Arial"/>
                <a:sym typeface="Arial"/>
              </a:rPr>
              <a:t>биосубстраттың тікелей радиациялық зақымдануына негізделген жасуша-ұлпалық патология.</a:t>
            </a:r>
          </a:p>
          <a:p>
            <a:pPr marL="0" indent="644525" algn="just">
              <a:lnSpc>
                <a:spcPct val="80000"/>
              </a:lnSpc>
              <a:spcBef>
                <a:spcPts val="0"/>
              </a:spcBef>
              <a:buClr>
                <a:schemeClr val="dk1"/>
              </a:buClr>
              <a:buSzPts val="1800"/>
              <a:buFont typeface="Noto Sans Symbols"/>
              <a:buChar char="●"/>
            </a:pPr>
            <a:r>
              <a:rPr lang="kk-KZ" sz="3200" dirty="0">
                <a:solidFill>
                  <a:schemeClr val="dk1"/>
                </a:solidFill>
                <a:latin typeface="Arial"/>
                <a:ea typeface="Arial"/>
                <a:cs typeface="Arial"/>
                <a:sym typeface="Arial"/>
              </a:rPr>
              <a:t>А.И. Воробьев академиктің (1986) </a:t>
            </a:r>
            <a:r>
              <a:rPr lang="kk-KZ" sz="3200" b="0" i="0" u="none" strike="noStrike" cap="none" dirty="0">
                <a:solidFill>
                  <a:schemeClr val="dk1"/>
                </a:solidFill>
                <a:latin typeface="Arial"/>
                <a:ea typeface="Arial"/>
                <a:cs typeface="Arial"/>
                <a:sym typeface="Arial"/>
              </a:rPr>
              <a:t>анықтамасы бойынша:</a:t>
            </a:r>
          </a:p>
          <a:p>
            <a:pPr marL="0" indent="0" algn="just">
              <a:lnSpc>
                <a:spcPct val="80000"/>
              </a:lnSpc>
              <a:spcBef>
                <a:spcPts val="0"/>
              </a:spcBef>
              <a:buClr>
                <a:schemeClr val="dk1"/>
              </a:buClr>
              <a:buSzPts val="1800"/>
              <a:buNone/>
            </a:pPr>
            <a:r>
              <a:rPr lang="kk-KZ" sz="3200" b="0" i="0" u="none" strike="noStrike" cap="none" dirty="0">
                <a:solidFill>
                  <a:schemeClr val="dk1"/>
                </a:solidFill>
                <a:latin typeface="Arial"/>
                <a:ea typeface="Arial"/>
                <a:cs typeface="Arial"/>
                <a:sym typeface="Arial"/>
              </a:rPr>
              <a:t>«</a:t>
            </a:r>
            <a:r>
              <a:rPr lang="kk-KZ" sz="3200" b="1" i="0" u="none" strike="noStrike" cap="none" dirty="0">
                <a:solidFill>
                  <a:srgbClr val="FF0000"/>
                </a:solidFill>
                <a:latin typeface="Arial"/>
                <a:ea typeface="Arial"/>
                <a:cs typeface="Arial"/>
                <a:sym typeface="Arial"/>
              </a:rPr>
              <a:t>ӨСА</a:t>
            </a:r>
            <a:r>
              <a:rPr lang="kk-KZ" sz="3200" b="0" i="0" u="none" strike="noStrike" cap="none" dirty="0">
                <a:solidFill>
                  <a:schemeClr val="dk1"/>
                </a:solidFill>
                <a:latin typeface="Arial"/>
                <a:ea typeface="Arial"/>
                <a:cs typeface="Arial"/>
                <a:sym typeface="Arial"/>
              </a:rPr>
              <a:t> - бұл организмнің барлық мүшелері мен жүйелерінің бір сатылы радиациялық жарақаты, бірақ бәрінен бұрын бөлінетін жасушалардың тұқым қуалайтын құрылымдарының, негізінен қан түзуші сүйек кемігінің, лимфа жүйесінің, асқазан-ішек жолдары мен тері эпителийінің, сондай-ақ басқа мүшелердің зақымдануы.»</a:t>
            </a:r>
            <a:endParaRPr lang="kk-KZ" sz="3200"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1"/>
          <p:cNvSpPr>
            <a:spLocks noGrp="1"/>
          </p:cNvSpPr>
          <p:nvPr>
            <p:ph type="title"/>
          </p:nvPr>
        </p:nvSpPr>
        <p:spPr>
          <a:xfrm>
            <a:off x="609600" y="188913"/>
            <a:ext cx="7924800" cy="509016"/>
          </a:xfrm>
          <a:prstGeom prst="roundRect">
            <a:avLst>
              <a:gd name="adj" fmla="val 16667"/>
            </a:avLst>
          </a:prstGeom>
          <a:noFill/>
          <a:ln>
            <a:noFill/>
          </a:ln>
        </p:spPr>
        <p:txBody>
          <a:bodyPr spcFirstLastPara="1" wrap="square" lIns="91425" tIns="45700" rIns="91425" bIns="45700" anchor="b" anchorCtr="0">
            <a:noAutofit/>
          </a:bodyPr>
          <a:lstStyle/>
          <a:p>
            <a:pPr marL="0" lvl="0" indent="0" algn="just" rtl="0">
              <a:lnSpc>
                <a:spcPct val="90000"/>
              </a:lnSpc>
              <a:spcBef>
                <a:spcPts val="0"/>
              </a:spcBef>
              <a:spcAft>
                <a:spcPts val="0"/>
              </a:spcAft>
              <a:buClr>
                <a:schemeClr val="dk2"/>
              </a:buClr>
              <a:buSzPts val="3600"/>
              <a:buFont typeface="Arial"/>
              <a:buNone/>
            </a:pPr>
            <a:r>
              <a:rPr lang="kk-KZ" sz="2800" b="1" i="0" u="none" dirty="0">
                <a:solidFill>
                  <a:srgbClr val="FF0000"/>
                </a:solidFill>
                <a:latin typeface="Arial"/>
                <a:ea typeface="Arial"/>
                <a:cs typeface="Arial"/>
                <a:sym typeface="Arial"/>
              </a:rPr>
              <a:t>Өткір сәулелік аурудың (ӨСА) түрлері:</a:t>
            </a:r>
            <a:endParaRPr sz="2800" dirty="0">
              <a:solidFill>
                <a:srgbClr val="FF0000"/>
              </a:solidFill>
            </a:endParaRPr>
          </a:p>
        </p:txBody>
      </p:sp>
      <p:sp>
        <p:nvSpPr>
          <p:cNvPr id="80" name="Google Shape;80;p11"/>
          <p:cNvSpPr txBox="1">
            <a:spLocks noGrp="1"/>
          </p:cNvSpPr>
          <p:nvPr>
            <p:ph type="body" idx="1"/>
          </p:nvPr>
        </p:nvSpPr>
        <p:spPr>
          <a:xfrm>
            <a:off x="283464" y="896113"/>
            <a:ext cx="8577072" cy="5586984"/>
          </a:xfrm>
          <a:prstGeom prst="rect">
            <a:avLst/>
          </a:prstGeom>
          <a:noFill/>
          <a:ln>
            <a:noFill/>
          </a:ln>
        </p:spPr>
        <p:txBody>
          <a:bodyPr spcFirstLastPara="1" wrap="square" lIns="91425" tIns="45700" rIns="91425" bIns="45700" anchor="t" anchorCtr="0">
            <a:noAutofit/>
          </a:bodyPr>
          <a:lstStyle/>
          <a:p>
            <a:pPr marL="0" lvl="0" indent="630238" algn="just">
              <a:lnSpc>
                <a:spcPct val="80000"/>
              </a:lnSpc>
              <a:spcBef>
                <a:spcPts val="0"/>
              </a:spcBef>
              <a:buClr>
                <a:schemeClr val="dk1"/>
              </a:buClr>
              <a:buSzPts val="1800"/>
              <a:buFont typeface="Noto Sans Symbols"/>
              <a:buChar char="●"/>
            </a:pPr>
            <a:r>
              <a:rPr lang="kk-KZ" sz="2800" b="1" dirty="0">
                <a:solidFill>
                  <a:schemeClr val="dk1"/>
                </a:solidFill>
                <a:latin typeface="Arial"/>
                <a:ea typeface="Arial"/>
                <a:cs typeface="Arial"/>
                <a:sym typeface="Arial"/>
              </a:rPr>
              <a:t>гамма-нейтронды сәулеленуден сыртқы </a:t>
            </a:r>
            <a:r>
              <a:rPr lang="kk-KZ" sz="2800" b="1" i="0" u="none" strike="noStrike" cap="none" dirty="0">
                <a:solidFill>
                  <a:schemeClr val="dk1"/>
                </a:solidFill>
                <a:latin typeface="Arial"/>
                <a:ea typeface="Arial"/>
                <a:cs typeface="Arial"/>
                <a:sym typeface="Arial"/>
              </a:rPr>
              <a:t>қысқа уақытты біркелкі ӨСА </a:t>
            </a:r>
            <a:r>
              <a:rPr lang="kk-KZ" sz="2800" b="0" i="0" u="none" strike="noStrike" cap="none" dirty="0">
                <a:solidFill>
                  <a:schemeClr val="dk1"/>
                </a:solidFill>
                <a:latin typeface="Arial"/>
                <a:ea typeface="Arial"/>
                <a:cs typeface="Arial"/>
                <a:sym typeface="Arial"/>
              </a:rPr>
              <a:t>(дененің әртүрлі бөліктері үшін дозаның айырмашылығы 2,5-3 еседен аспайды);</a:t>
            </a:r>
          </a:p>
          <a:p>
            <a:pPr marL="0" lvl="0" indent="630238" algn="just">
              <a:lnSpc>
                <a:spcPct val="80000"/>
              </a:lnSpc>
              <a:spcBef>
                <a:spcPts val="0"/>
              </a:spcBef>
              <a:buClr>
                <a:schemeClr val="dk1"/>
              </a:buClr>
              <a:buSzPts val="1800"/>
              <a:buFont typeface="Noto Sans Symbols"/>
              <a:buChar char="●"/>
            </a:pPr>
            <a:r>
              <a:rPr lang="kk-KZ" sz="2800" b="1" dirty="0">
                <a:solidFill>
                  <a:schemeClr val="dk1"/>
                </a:solidFill>
                <a:latin typeface="Arial"/>
                <a:ea typeface="Arial"/>
                <a:cs typeface="Arial"/>
                <a:sym typeface="Arial"/>
              </a:rPr>
              <a:t>гамма-бета сәулеленуден сыртқы </a:t>
            </a:r>
            <a:r>
              <a:rPr lang="kk-KZ" sz="2800" b="1" i="0" u="none" strike="noStrike" cap="none" dirty="0">
                <a:solidFill>
                  <a:schemeClr val="dk1"/>
                </a:solidFill>
                <a:latin typeface="Arial"/>
                <a:ea typeface="Arial"/>
                <a:cs typeface="Arial"/>
                <a:sym typeface="Arial"/>
              </a:rPr>
              <a:t>біркелкі ұзақ </a:t>
            </a:r>
            <a:r>
              <a:rPr lang="kk-KZ" sz="2800" b="0" i="0" u="none" strike="noStrike" cap="none" dirty="0">
                <a:solidFill>
                  <a:schemeClr val="dk1"/>
                </a:solidFill>
                <a:latin typeface="Arial"/>
                <a:ea typeface="Arial"/>
                <a:cs typeface="Arial"/>
                <a:sym typeface="Arial"/>
              </a:rPr>
              <a:t>(пролонгированный) </a:t>
            </a:r>
            <a:r>
              <a:rPr lang="kk-KZ" sz="2800" b="1" i="0" u="none" strike="noStrike" cap="none" dirty="0">
                <a:solidFill>
                  <a:schemeClr val="dk1"/>
                </a:solidFill>
                <a:latin typeface="Arial"/>
                <a:ea typeface="Arial"/>
                <a:cs typeface="Arial"/>
                <a:sym typeface="Arial"/>
              </a:rPr>
              <a:t>ӨСА</a:t>
            </a:r>
            <a:r>
              <a:rPr lang="kk-KZ" sz="2800" b="0" i="0" u="none" strike="noStrike" cap="none" dirty="0">
                <a:solidFill>
                  <a:schemeClr val="dk1"/>
                </a:solidFill>
                <a:latin typeface="Arial"/>
                <a:ea typeface="Arial"/>
                <a:cs typeface="Arial"/>
                <a:sym typeface="Arial"/>
              </a:rPr>
              <a:t>;</a:t>
            </a:r>
          </a:p>
          <a:p>
            <a:pPr marL="0" marR="0" lvl="0" indent="630238" algn="just" rtl="0">
              <a:lnSpc>
                <a:spcPct val="80000"/>
              </a:lnSpc>
              <a:spcBef>
                <a:spcPts val="0"/>
              </a:spcBef>
              <a:spcAft>
                <a:spcPts val="0"/>
              </a:spcAft>
              <a:buClr>
                <a:schemeClr val="dk1"/>
              </a:buClr>
              <a:buSzPts val="1800"/>
              <a:buFont typeface="Noto Sans Symbols"/>
              <a:buChar char="●"/>
            </a:pPr>
            <a:r>
              <a:rPr lang="kk-KZ" sz="2800" b="1" i="0" u="none" strike="noStrike" cap="none" dirty="0">
                <a:solidFill>
                  <a:schemeClr val="dk1"/>
                </a:solidFill>
                <a:latin typeface="Arial"/>
                <a:ea typeface="Arial"/>
                <a:cs typeface="Arial"/>
                <a:sym typeface="Arial"/>
              </a:rPr>
              <a:t>Біркелкі емес сәулеленуден ӨСА </a:t>
            </a:r>
            <a:r>
              <a:rPr lang="kk-KZ" sz="2800" b="0" i="0" u="none" strike="noStrike" cap="none" dirty="0">
                <a:solidFill>
                  <a:schemeClr val="dk1"/>
                </a:solidFill>
                <a:latin typeface="Arial"/>
                <a:ea typeface="Arial"/>
                <a:cs typeface="Arial"/>
                <a:sym typeface="Arial"/>
              </a:rPr>
              <a:t>(мысалы, дененің жекелеген бөліктерін экрандауды қолданғанда);</a:t>
            </a:r>
          </a:p>
          <a:p>
            <a:pPr marL="0" marR="0" lvl="0" indent="630238" algn="just" rtl="0">
              <a:lnSpc>
                <a:spcPct val="80000"/>
              </a:lnSpc>
              <a:spcBef>
                <a:spcPts val="0"/>
              </a:spcBef>
              <a:spcAft>
                <a:spcPts val="0"/>
              </a:spcAft>
              <a:buClr>
                <a:schemeClr val="dk1"/>
              </a:buClr>
              <a:buSzPts val="1800"/>
              <a:buFont typeface="Noto Sans Symbols"/>
              <a:buChar char="●"/>
            </a:pPr>
            <a:r>
              <a:rPr lang="kk-KZ" sz="2800" b="1" i="0" u="none" strike="noStrike" cap="none" dirty="0">
                <a:solidFill>
                  <a:schemeClr val="dk1"/>
                </a:solidFill>
                <a:latin typeface="Arial"/>
                <a:ea typeface="Arial"/>
                <a:cs typeface="Arial"/>
                <a:sym typeface="Arial"/>
              </a:rPr>
              <a:t>Ішкі сәулеленуден ӨСА </a:t>
            </a:r>
            <a:r>
              <a:rPr lang="kk-KZ" sz="2800" b="0" i="0" u="none" strike="noStrike" cap="none" dirty="0">
                <a:solidFill>
                  <a:schemeClr val="dk1"/>
                </a:solidFill>
                <a:latin typeface="Arial"/>
                <a:ea typeface="Arial"/>
                <a:cs typeface="Arial"/>
                <a:sym typeface="Arial"/>
              </a:rPr>
              <a:t>(ядролық бөліну өнімдері - енгізілген радионуклидтер денеге түскенде);</a:t>
            </a:r>
          </a:p>
          <a:p>
            <a:pPr marL="0" marR="0" lvl="0" indent="630238" algn="just" rtl="0">
              <a:lnSpc>
                <a:spcPct val="80000"/>
              </a:lnSpc>
              <a:spcBef>
                <a:spcPts val="0"/>
              </a:spcBef>
              <a:spcAft>
                <a:spcPts val="0"/>
              </a:spcAft>
              <a:buClr>
                <a:schemeClr val="dk1"/>
              </a:buClr>
              <a:buSzPts val="1800"/>
              <a:buFont typeface="Noto Sans Symbols"/>
              <a:buChar char="●"/>
            </a:pPr>
            <a:r>
              <a:rPr lang="kk-KZ" sz="2800" b="1" i="0" u="none" strike="noStrike" cap="none" dirty="0">
                <a:solidFill>
                  <a:schemeClr val="dk1"/>
                </a:solidFill>
                <a:latin typeface="Arial"/>
                <a:ea typeface="Arial"/>
                <a:cs typeface="Arial"/>
                <a:sym typeface="Arial"/>
              </a:rPr>
              <a:t>Радиацияның кез-келген түріндегі сәулеленудің жергілікті әсерінен туындайтын жергілікті радиациялық зақым</a:t>
            </a:r>
            <a:r>
              <a:rPr lang="kk-KZ" sz="2800" b="0" i="0" u="none" strike="noStrike" cap="none" dirty="0">
                <a:solidFill>
                  <a:schemeClr val="dk1"/>
                </a:solidFill>
                <a:latin typeface="Arial"/>
                <a:ea typeface="Arial"/>
                <a:cs typeface="Arial"/>
                <a:sym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6" name="Google Shape;56;p7"/>
          <p:cNvSpPr txBox="1">
            <a:spLocks noGrp="1"/>
          </p:cNvSpPr>
          <p:nvPr>
            <p:ph type="subTitle" idx="1"/>
          </p:nvPr>
        </p:nvSpPr>
        <p:spPr>
          <a:xfrm>
            <a:off x="301752" y="1408176"/>
            <a:ext cx="8540496" cy="3914322"/>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50"/>
              <a:buNone/>
            </a:pPr>
            <a:endParaRPr sz="600" b="1" i="0" u="none" dirty="0">
              <a:solidFill>
                <a:schemeClr val="dk2"/>
              </a:solidFill>
              <a:latin typeface="Arial"/>
              <a:ea typeface="Arial"/>
              <a:cs typeface="Arial"/>
              <a:sym typeface="Arial"/>
            </a:endParaRPr>
          </a:p>
          <a:p>
            <a:pPr marL="0" lvl="0" indent="0" algn="ctr" rtl="0">
              <a:lnSpc>
                <a:spcPct val="90000"/>
              </a:lnSpc>
              <a:spcBef>
                <a:spcPts val="480"/>
              </a:spcBef>
              <a:spcAft>
                <a:spcPts val="0"/>
              </a:spcAft>
              <a:buSzPts val="1800"/>
              <a:buNone/>
            </a:pPr>
            <a:r>
              <a:rPr lang="ru-RU" sz="2400" b="1" i="0" u="none" dirty="0" err="1">
                <a:solidFill>
                  <a:schemeClr val="dk2"/>
                </a:solidFill>
                <a:latin typeface="Arial"/>
                <a:ea typeface="Arial"/>
                <a:cs typeface="Arial"/>
                <a:sym typeface="Arial"/>
              </a:rPr>
              <a:t>Жоспар</a:t>
            </a:r>
            <a:r>
              <a:rPr lang="en-US" sz="2400" b="1" i="0" u="none" dirty="0">
                <a:solidFill>
                  <a:schemeClr val="dk2"/>
                </a:solidFill>
                <a:latin typeface="Arial"/>
                <a:ea typeface="Arial"/>
                <a:cs typeface="Arial"/>
                <a:sym typeface="Arial"/>
              </a:rPr>
              <a:t>:</a:t>
            </a:r>
            <a:endParaRPr dirty="0"/>
          </a:p>
          <a:p>
            <a:pPr marL="0" lvl="0" indent="0" algn="l" rtl="0">
              <a:lnSpc>
                <a:spcPct val="90000"/>
              </a:lnSpc>
              <a:spcBef>
                <a:spcPts val="640"/>
              </a:spcBef>
              <a:spcAft>
                <a:spcPts val="0"/>
              </a:spcAft>
              <a:buSzPts val="2400"/>
              <a:buNone/>
            </a:pPr>
            <a:r>
              <a:rPr lang="en-US" sz="3200" b="1" i="0" u="none" dirty="0">
                <a:solidFill>
                  <a:schemeClr val="dk2"/>
                </a:solidFill>
                <a:latin typeface="Times New Roman"/>
                <a:ea typeface="Times New Roman"/>
                <a:cs typeface="Times New Roman"/>
                <a:sym typeface="Times New Roman"/>
              </a:rPr>
              <a:t>1. </a:t>
            </a:r>
            <a:r>
              <a:rPr lang="ru-RU" sz="3200" b="1" i="0" u="none" dirty="0" err="1">
                <a:solidFill>
                  <a:schemeClr val="dk2"/>
                </a:solidFill>
                <a:latin typeface="Times New Roman"/>
                <a:ea typeface="Times New Roman"/>
                <a:cs typeface="Times New Roman"/>
                <a:sym typeface="Times New Roman"/>
              </a:rPr>
              <a:t>Адамның</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сәулелік</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аурулары</a:t>
            </a:r>
            <a:endParaRPr lang="ru-RU" sz="3200" b="1" i="0" u="none" dirty="0">
              <a:solidFill>
                <a:schemeClr val="dk2"/>
              </a:solidFill>
              <a:latin typeface="Times New Roman"/>
              <a:ea typeface="Times New Roman"/>
              <a:cs typeface="Times New Roman"/>
              <a:sym typeface="Times New Roman"/>
            </a:endParaRPr>
          </a:p>
          <a:p>
            <a:pPr marL="0" lvl="0" indent="0" algn="l" rtl="0">
              <a:lnSpc>
                <a:spcPct val="90000"/>
              </a:lnSpc>
              <a:spcBef>
                <a:spcPts val="640"/>
              </a:spcBef>
              <a:spcAft>
                <a:spcPts val="0"/>
              </a:spcAft>
              <a:buSzPts val="2400"/>
              <a:buNone/>
            </a:pPr>
            <a:r>
              <a:rPr lang="ru-RU" sz="3200" b="1" i="0" u="none" dirty="0">
                <a:solidFill>
                  <a:schemeClr val="dk2"/>
                </a:solidFill>
                <a:latin typeface="Times New Roman"/>
                <a:ea typeface="Times New Roman"/>
                <a:cs typeface="Times New Roman"/>
                <a:sym typeface="Times New Roman"/>
              </a:rPr>
              <a:t>2</a:t>
            </a:r>
            <a:r>
              <a:rPr lang="kk-KZ"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Біркелкі</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сәулелендіргендегі</a:t>
            </a:r>
            <a:r>
              <a:rPr lang="ru-RU" sz="3200" b="1" i="0" u="none" dirty="0">
                <a:solidFill>
                  <a:schemeClr val="dk2"/>
                </a:solidFill>
                <a:latin typeface="Times New Roman"/>
                <a:ea typeface="Times New Roman"/>
                <a:cs typeface="Times New Roman"/>
                <a:sym typeface="Times New Roman"/>
              </a:rPr>
              <a:t> </a:t>
            </a:r>
            <a:r>
              <a:rPr lang="kk-KZ" sz="3200" b="1" i="0" u="none" dirty="0">
                <a:solidFill>
                  <a:schemeClr val="dk2"/>
                </a:solidFill>
                <a:latin typeface="Times New Roman"/>
                <a:ea typeface="Times New Roman"/>
                <a:cs typeface="Times New Roman"/>
                <a:sym typeface="Times New Roman"/>
              </a:rPr>
              <a:t>өткір сәулелік ауру</a:t>
            </a:r>
            <a:endParaRPr lang="ru-RU" sz="3200" b="1" i="0" u="none" dirty="0">
              <a:solidFill>
                <a:schemeClr val="dk2"/>
              </a:solidFill>
              <a:latin typeface="Times New Roman"/>
              <a:ea typeface="Times New Roman"/>
              <a:cs typeface="Times New Roman"/>
              <a:sym typeface="Times New Roman"/>
            </a:endParaRPr>
          </a:p>
          <a:p>
            <a:pPr marL="0" lvl="0" indent="0" algn="l" rtl="0">
              <a:lnSpc>
                <a:spcPct val="90000"/>
              </a:lnSpc>
              <a:spcBef>
                <a:spcPts val="640"/>
              </a:spcBef>
              <a:spcAft>
                <a:spcPts val="0"/>
              </a:spcAft>
              <a:buSzPts val="2400"/>
              <a:buNone/>
            </a:pPr>
            <a:r>
              <a:rPr lang="kk-KZ" sz="3200" b="1" i="0" u="none" dirty="0">
                <a:solidFill>
                  <a:schemeClr val="dk2"/>
                </a:solidFill>
                <a:latin typeface="Times New Roman"/>
                <a:ea typeface="Times New Roman"/>
                <a:cs typeface="Times New Roman"/>
                <a:sym typeface="Times New Roman"/>
              </a:rPr>
              <a:t>3</a:t>
            </a:r>
            <a:r>
              <a:rPr lang="en-US"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Біркелкі</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емес</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сәулелендіргендегі</a:t>
            </a:r>
            <a:r>
              <a:rPr lang="ru-RU" sz="3200" b="1" i="0" u="none" dirty="0">
                <a:solidFill>
                  <a:schemeClr val="dk2"/>
                </a:solidFill>
                <a:latin typeface="Times New Roman"/>
                <a:ea typeface="Times New Roman"/>
                <a:cs typeface="Times New Roman"/>
                <a:sym typeface="Times New Roman"/>
              </a:rPr>
              <a:t> </a:t>
            </a:r>
            <a:r>
              <a:rPr lang="kk-KZ" sz="3200" b="1" i="0" u="none" dirty="0">
                <a:solidFill>
                  <a:schemeClr val="dk2"/>
                </a:solidFill>
                <a:latin typeface="Times New Roman"/>
                <a:ea typeface="Times New Roman"/>
                <a:cs typeface="Times New Roman"/>
                <a:sym typeface="Times New Roman"/>
              </a:rPr>
              <a:t>өткір сәулелік ауру</a:t>
            </a:r>
          </a:p>
          <a:p>
            <a:pPr marL="0" lvl="0" indent="0" algn="l" rtl="0">
              <a:lnSpc>
                <a:spcPct val="90000"/>
              </a:lnSpc>
              <a:spcBef>
                <a:spcPts val="640"/>
              </a:spcBef>
              <a:spcAft>
                <a:spcPts val="0"/>
              </a:spcAft>
              <a:buSzPts val="2400"/>
              <a:buNone/>
            </a:pPr>
            <a:r>
              <a:rPr lang="kk-KZ" sz="3200" b="1" i="0" u="none" dirty="0">
                <a:solidFill>
                  <a:schemeClr val="dk2"/>
                </a:solidFill>
                <a:latin typeface="Times New Roman"/>
                <a:ea typeface="Times New Roman"/>
                <a:cs typeface="Times New Roman"/>
                <a:sym typeface="Times New Roman"/>
              </a:rPr>
              <a:t>4</a:t>
            </a:r>
            <a:r>
              <a:rPr lang="en-US"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Созылмалы</a:t>
            </a:r>
            <a:r>
              <a:rPr lang="ru-RU" sz="3200" b="1" i="0" u="none" dirty="0">
                <a:solidFill>
                  <a:schemeClr val="dk2"/>
                </a:solidFill>
                <a:latin typeface="Times New Roman"/>
                <a:ea typeface="Times New Roman"/>
                <a:cs typeface="Times New Roman"/>
                <a:sym typeface="Times New Roman"/>
              </a:rPr>
              <a:t> </a:t>
            </a:r>
            <a:r>
              <a:rPr lang="ru-RU" sz="3200" b="1" i="0" u="none" dirty="0" err="1">
                <a:solidFill>
                  <a:schemeClr val="dk2"/>
                </a:solidFill>
                <a:latin typeface="Times New Roman"/>
                <a:ea typeface="Times New Roman"/>
                <a:cs typeface="Times New Roman"/>
                <a:sym typeface="Times New Roman"/>
              </a:rPr>
              <a:t>сәулелік</a:t>
            </a:r>
            <a:r>
              <a:rPr lang="ru-RU" sz="3200" b="1" i="0" u="none" dirty="0">
                <a:solidFill>
                  <a:schemeClr val="dk2"/>
                </a:solidFill>
                <a:latin typeface="Times New Roman"/>
                <a:ea typeface="Times New Roman"/>
                <a:cs typeface="Times New Roman"/>
                <a:sym typeface="Times New Roman"/>
              </a:rPr>
              <a:t> ауру</a:t>
            </a:r>
            <a:endParaRPr sz="1200" b="0" i="0" u="none" dirty="0">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EF570A-0185-4D92-83D1-3CD839828C90}"/>
              </a:ext>
            </a:extLst>
          </p:cNvPr>
          <p:cNvSpPr txBox="1"/>
          <p:nvPr/>
        </p:nvSpPr>
        <p:spPr>
          <a:xfrm>
            <a:off x="155276" y="188221"/>
            <a:ext cx="8755812" cy="6217087"/>
          </a:xfrm>
          <a:prstGeom prst="rect">
            <a:avLst/>
          </a:prstGeom>
          <a:noFill/>
        </p:spPr>
        <p:txBody>
          <a:bodyPr wrap="square">
            <a:spAutoFit/>
          </a:bodyPr>
          <a:lstStyle/>
          <a:p>
            <a:pPr algn="ctr"/>
            <a:r>
              <a:rPr lang="ru-RU" sz="2400" b="1" dirty="0" err="1">
                <a:solidFill>
                  <a:srgbClr val="FF0000"/>
                </a:solidFill>
              </a:rPr>
              <a:t>Радиациялық</a:t>
            </a:r>
            <a:r>
              <a:rPr lang="ru-RU" sz="2400" b="1" dirty="0">
                <a:solidFill>
                  <a:srgbClr val="FF0000"/>
                </a:solidFill>
              </a:rPr>
              <a:t> </a:t>
            </a:r>
            <a:r>
              <a:rPr lang="ru-RU" sz="2400" b="1" dirty="0" err="1">
                <a:solidFill>
                  <a:srgbClr val="FF0000"/>
                </a:solidFill>
              </a:rPr>
              <a:t>зақымдардың</a:t>
            </a:r>
            <a:r>
              <a:rPr lang="ru-RU" sz="2400" b="1" dirty="0">
                <a:solidFill>
                  <a:srgbClr val="FF0000"/>
                </a:solidFill>
              </a:rPr>
              <a:t> </a:t>
            </a:r>
            <a:r>
              <a:rPr lang="ru-RU" sz="2400" b="1" dirty="0" err="1">
                <a:solidFill>
                  <a:srgbClr val="FF0000"/>
                </a:solidFill>
              </a:rPr>
              <a:t>негізгі</a:t>
            </a:r>
            <a:r>
              <a:rPr lang="ru-RU" sz="2400" b="1" dirty="0">
                <a:solidFill>
                  <a:srgbClr val="FF0000"/>
                </a:solidFill>
              </a:rPr>
              <a:t> </a:t>
            </a:r>
            <a:r>
              <a:rPr lang="ru-RU" sz="2400" b="1" dirty="0" err="1">
                <a:solidFill>
                  <a:srgbClr val="FF0000"/>
                </a:solidFill>
              </a:rPr>
              <a:t>сипаттамалары</a:t>
            </a:r>
            <a:r>
              <a:rPr lang="ru-RU" sz="2400" b="1" dirty="0">
                <a:solidFill>
                  <a:srgbClr val="FF0000"/>
                </a:solidFill>
              </a:rPr>
              <a:t>:</a:t>
            </a:r>
          </a:p>
          <a:p>
            <a:pPr indent="534988" algn="just"/>
            <a:r>
              <a:rPr lang="ru-RU" sz="2200" dirty="0"/>
              <a:t>1) </a:t>
            </a:r>
            <a:r>
              <a:rPr lang="ru-RU" sz="2200" b="1" dirty="0" err="1"/>
              <a:t>Гемодинамиканың</a:t>
            </a:r>
            <a:r>
              <a:rPr lang="ru-RU" sz="2200" b="1" dirty="0"/>
              <a:t> </a:t>
            </a:r>
            <a:r>
              <a:rPr lang="ru-RU" sz="2200" b="1" dirty="0" err="1"/>
              <a:t>бұзылуы</a:t>
            </a:r>
            <a:r>
              <a:rPr lang="ru-RU" sz="2200" b="1" dirty="0"/>
              <a:t>: </a:t>
            </a:r>
            <a:r>
              <a:rPr lang="ru-RU" sz="2200" dirty="0" err="1"/>
              <a:t>тамырлардың</a:t>
            </a:r>
            <a:r>
              <a:rPr lang="ru-RU" sz="2200" dirty="0"/>
              <a:t> </a:t>
            </a:r>
            <a:r>
              <a:rPr lang="ru-RU" sz="2200" dirty="0" err="1"/>
              <a:t>әр</a:t>
            </a:r>
            <a:r>
              <a:rPr lang="ru-RU" sz="2200" dirty="0"/>
              <a:t> </a:t>
            </a:r>
            <a:r>
              <a:rPr lang="ru-RU" sz="2200" dirty="0" err="1"/>
              <a:t>түрлі</a:t>
            </a:r>
            <a:r>
              <a:rPr lang="ru-RU" sz="2200" dirty="0"/>
              <a:t> </a:t>
            </a:r>
            <a:r>
              <a:rPr lang="ru-RU" sz="2200" dirty="0" err="1"/>
              <a:t>бөлімдерінің</a:t>
            </a:r>
            <a:r>
              <a:rPr lang="ru-RU" sz="2200" dirty="0"/>
              <a:t> </a:t>
            </a:r>
            <a:r>
              <a:rPr lang="ru-RU" sz="2200" dirty="0" err="1"/>
              <a:t>дистониясы</a:t>
            </a:r>
            <a:r>
              <a:rPr lang="ru-RU" sz="2200" dirty="0"/>
              <a:t>; </a:t>
            </a:r>
            <a:r>
              <a:rPr lang="ru-RU" sz="2200" dirty="0" err="1"/>
              <a:t>өкпеде</a:t>
            </a:r>
            <a:r>
              <a:rPr lang="ru-RU" sz="2200" dirty="0"/>
              <a:t>, </a:t>
            </a:r>
            <a:r>
              <a:rPr lang="ru-RU" sz="2200" dirty="0" err="1"/>
              <a:t>миокардта</a:t>
            </a:r>
            <a:r>
              <a:rPr lang="ru-RU" sz="2200" dirty="0"/>
              <a:t>, </a:t>
            </a:r>
            <a:r>
              <a:rPr lang="ru-RU" sz="2200" dirty="0" err="1"/>
              <a:t>бауырда</a:t>
            </a:r>
            <a:r>
              <a:rPr lang="ru-RU" sz="2200" dirty="0"/>
              <a:t>, </a:t>
            </a:r>
            <a:r>
              <a:rPr lang="ru-RU" sz="2200" dirty="0" err="1"/>
              <a:t>бүйректерде</a:t>
            </a:r>
            <a:r>
              <a:rPr lang="ru-RU" sz="2200" dirty="0"/>
              <a:t>, </a:t>
            </a:r>
            <a:r>
              <a:rPr lang="ru-RU" sz="2200" dirty="0" err="1"/>
              <a:t>ішекте</a:t>
            </a:r>
            <a:r>
              <a:rPr lang="ru-RU" sz="2200" dirty="0"/>
              <a:t> </a:t>
            </a:r>
            <a:r>
              <a:rPr lang="ru-RU" sz="2200" dirty="0" err="1"/>
              <a:t>қанның</a:t>
            </a:r>
            <a:r>
              <a:rPr lang="ru-RU" sz="2200" dirty="0"/>
              <a:t> </a:t>
            </a:r>
            <a:r>
              <a:rPr lang="ru-RU" sz="2200" dirty="0" err="1"/>
              <a:t>толып</a:t>
            </a:r>
            <a:r>
              <a:rPr lang="ru-RU" sz="2200" dirty="0"/>
              <a:t> </a:t>
            </a:r>
            <a:r>
              <a:rPr lang="ru-RU" sz="2200" dirty="0" err="1"/>
              <a:t>қалуы</a:t>
            </a:r>
            <a:endParaRPr lang="ru-RU" sz="2200" dirty="0"/>
          </a:p>
          <a:p>
            <a:pPr indent="534988" algn="just"/>
            <a:r>
              <a:rPr lang="ru-RU" sz="2200" dirty="0"/>
              <a:t>2) </a:t>
            </a:r>
            <a:r>
              <a:rPr lang="ru-RU" sz="2200" b="1" dirty="0" err="1"/>
              <a:t>Гемморрагиялық</a:t>
            </a:r>
            <a:r>
              <a:rPr lang="ru-RU" sz="2200" b="1" dirty="0"/>
              <a:t> синдром: </a:t>
            </a:r>
            <a:r>
              <a:rPr lang="ru-RU" sz="2200" dirty="0" err="1"/>
              <a:t>тромбоциттердің</a:t>
            </a:r>
            <a:r>
              <a:rPr lang="ru-RU" sz="2200" dirty="0"/>
              <a:t> </a:t>
            </a:r>
            <a:r>
              <a:rPr lang="ru-RU" sz="2200" dirty="0" err="1"/>
              <a:t>санының</a:t>
            </a:r>
            <a:r>
              <a:rPr lang="ru-RU" sz="2200" dirty="0"/>
              <a:t> </a:t>
            </a:r>
            <a:r>
              <a:rPr lang="ru-RU" sz="2200" dirty="0" err="1"/>
              <a:t>азаюы</a:t>
            </a:r>
            <a:r>
              <a:rPr lang="ru-RU" sz="2200" dirty="0"/>
              <a:t>, </a:t>
            </a:r>
            <a:r>
              <a:rPr lang="ru-RU" sz="2200" dirty="0" err="1"/>
              <a:t>қан</a:t>
            </a:r>
            <a:r>
              <a:rPr lang="ru-RU" sz="2200" dirty="0"/>
              <a:t> </a:t>
            </a:r>
            <a:r>
              <a:rPr lang="ru-RU" sz="2200" dirty="0" err="1"/>
              <a:t>ұю</a:t>
            </a:r>
            <a:r>
              <a:rPr lang="ru-RU" sz="2200" dirty="0"/>
              <a:t> </a:t>
            </a:r>
            <a:r>
              <a:rPr lang="ru-RU" sz="2200" dirty="0" err="1"/>
              <a:t>уақытының</a:t>
            </a:r>
            <a:r>
              <a:rPr lang="ru-RU" sz="2200" dirty="0"/>
              <a:t> </a:t>
            </a:r>
            <a:r>
              <a:rPr lang="ru-RU" sz="2200" dirty="0" err="1"/>
              <a:t>ұзаруы</a:t>
            </a:r>
            <a:r>
              <a:rPr lang="ru-RU" sz="2200" dirty="0"/>
              <a:t>, </a:t>
            </a:r>
            <a:r>
              <a:rPr lang="ru-RU" sz="2200" dirty="0" err="1"/>
              <a:t>қанда</a:t>
            </a:r>
            <a:r>
              <a:rPr lang="ru-RU" sz="2200" dirty="0"/>
              <a:t> протромбин </a:t>
            </a:r>
            <a:r>
              <a:rPr lang="ru-RU" sz="2200" dirty="0" err="1"/>
              <a:t>деңгейінің</a:t>
            </a:r>
            <a:r>
              <a:rPr lang="ru-RU" sz="2200" dirty="0"/>
              <a:t> </a:t>
            </a:r>
            <a:r>
              <a:rPr lang="ru-RU" sz="2200" dirty="0" err="1"/>
              <a:t>төмендеуі</a:t>
            </a:r>
            <a:endParaRPr lang="ru-RU" sz="2200" dirty="0"/>
          </a:p>
          <a:p>
            <a:pPr indent="534988" algn="just"/>
            <a:r>
              <a:rPr lang="ru-RU" sz="2200" dirty="0"/>
              <a:t> 3) </a:t>
            </a:r>
            <a:r>
              <a:rPr lang="ru-RU" sz="2200" dirty="0" err="1"/>
              <a:t>Мүшелердің</a:t>
            </a:r>
            <a:r>
              <a:rPr lang="ru-RU" sz="2200" dirty="0"/>
              <a:t> </a:t>
            </a:r>
            <a:r>
              <a:rPr lang="ru-RU" sz="2200" dirty="0" err="1"/>
              <a:t>пассивті</a:t>
            </a:r>
            <a:r>
              <a:rPr lang="ru-RU" sz="2200" dirty="0"/>
              <a:t> </a:t>
            </a:r>
            <a:r>
              <a:rPr lang="ru-RU" sz="2200" dirty="0" err="1"/>
              <a:t>жолымен</a:t>
            </a:r>
            <a:r>
              <a:rPr lang="ru-RU" sz="2200" dirty="0"/>
              <a:t> </a:t>
            </a:r>
            <a:r>
              <a:rPr lang="ru-RU" sz="2200" b="1" dirty="0" err="1"/>
              <a:t>қан</a:t>
            </a:r>
            <a:r>
              <a:rPr lang="ru-RU" sz="2200" b="1" dirty="0"/>
              <a:t> </a:t>
            </a:r>
            <a:r>
              <a:rPr lang="ru-RU" sz="2200" b="1" dirty="0" err="1"/>
              <a:t>толуының</a:t>
            </a:r>
            <a:r>
              <a:rPr lang="ru-RU" sz="2200" b="1" dirty="0"/>
              <a:t> </a:t>
            </a:r>
            <a:r>
              <a:rPr lang="ru-RU" sz="2200" b="1" dirty="0" err="1"/>
              <a:t>нәтижесінде</a:t>
            </a:r>
            <a:r>
              <a:rPr lang="ru-RU" sz="2200" b="1" dirty="0"/>
              <a:t> </a:t>
            </a:r>
            <a:r>
              <a:rPr lang="ru-RU" sz="2200" dirty="0" err="1"/>
              <a:t>қан</a:t>
            </a:r>
            <a:r>
              <a:rPr lang="ru-RU" sz="2200" dirty="0"/>
              <a:t> </a:t>
            </a:r>
            <a:r>
              <a:rPr lang="ru-RU" sz="2200" dirty="0" err="1"/>
              <a:t>ағысының</a:t>
            </a:r>
            <a:r>
              <a:rPr lang="ru-RU" sz="2200" dirty="0"/>
              <a:t> </a:t>
            </a:r>
            <a:r>
              <a:rPr lang="ru-RU" sz="2200" dirty="0" err="1"/>
              <a:t>баяулауы</a:t>
            </a:r>
            <a:r>
              <a:rPr lang="ru-RU" sz="2200" dirty="0"/>
              <a:t>, </a:t>
            </a:r>
            <a:r>
              <a:rPr lang="ru-RU" sz="2200" dirty="0" err="1"/>
              <a:t>өткізгіштігінің</a:t>
            </a:r>
            <a:r>
              <a:rPr lang="ru-RU" sz="2200" dirty="0"/>
              <a:t> </a:t>
            </a:r>
            <a:r>
              <a:rPr lang="ru-RU" sz="2200" dirty="0" err="1"/>
              <a:t>бұзылуы</a:t>
            </a:r>
            <a:r>
              <a:rPr lang="ru-RU" sz="2200" dirty="0"/>
              <a:t> , </a:t>
            </a:r>
            <a:r>
              <a:rPr lang="ru-RU" sz="2200" dirty="0" err="1"/>
              <a:t>көптеген</a:t>
            </a:r>
            <a:r>
              <a:rPr lang="ru-RU" sz="2200" dirty="0"/>
              <a:t> </a:t>
            </a:r>
            <a:r>
              <a:rPr lang="ru-RU" sz="2200" dirty="0" err="1"/>
              <a:t>қан</a:t>
            </a:r>
            <a:r>
              <a:rPr lang="ru-RU" sz="2200" dirty="0"/>
              <a:t> </a:t>
            </a:r>
            <a:r>
              <a:rPr lang="ru-RU" sz="2200" dirty="0" err="1"/>
              <a:t>құйылудың</a:t>
            </a:r>
            <a:r>
              <a:rPr lang="ru-RU" sz="2200" dirty="0"/>
              <a:t> </a:t>
            </a:r>
            <a:r>
              <a:rPr lang="ru-RU" sz="2200" dirty="0" err="1"/>
              <a:t>нәтижесінде</a:t>
            </a:r>
            <a:r>
              <a:rPr lang="ru-RU" sz="2200" dirty="0"/>
              <a:t> </a:t>
            </a:r>
            <a:r>
              <a:rPr lang="ru-RU" sz="2200" dirty="0" err="1"/>
              <a:t>ұлпалар</a:t>
            </a:r>
            <a:r>
              <a:rPr lang="ru-RU" sz="2200" dirty="0"/>
              <a:t> </a:t>
            </a:r>
            <a:r>
              <a:rPr lang="ru-RU" sz="2200" dirty="0" err="1"/>
              <a:t>гипоксиясы</a:t>
            </a:r>
            <a:r>
              <a:rPr lang="ru-RU" sz="2200" dirty="0"/>
              <a:t> </a:t>
            </a:r>
            <a:r>
              <a:rPr lang="ru-RU" sz="2200" dirty="0" err="1"/>
              <a:t>байқалады</a:t>
            </a:r>
            <a:r>
              <a:rPr lang="ru-RU" sz="2200" dirty="0"/>
              <a:t>.</a:t>
            </a:r>
          </a:p>
          <a:p>
            <a:pPr indent="534988" algn="just"/>
            <a:r>
              <a:rPr lang="ru-RU" sz="2200" dirty="0"/>
              <a:t>4) </a:t>
            </a:r>
            <a:r>
              <a:rPr lang="ru-RU" sz="2200" dirty="0" err="1"/>
              <a:t>Ұлпаларда</a:t>
            </a:r>
            <a:r>
              <a:rPr lang="ru-RU" sz="2200" dirty="0"/>
              <a:t> </a:t>
            </a:r>
            <a:r>
              <a:rPr lang="ru-RU" sz="2200" dirty="0" err="1"/>
              <a:t>және</a:t>
            </a:r>
            <a:r>
              <a:rPr lang="ru-RU" sz="2200" dirty="0"/>
              <a:t> </a:t>
            </a:r>
            <a:r>
              <a:rPr lang="ru-RU" sz="2200" dirty="0" err="1"/>
              <a:t>мүшелерде</a:t>
            </a:r>
            <a:r>
              <a:rPr lang="ru-RU" sz="2200" dirty="0"/>
              <a:t> </a:t>
            </a:r>
            <a:r>
              <a:rPr lang="ru-RU" sz="2200" b="1" dirty="0" err="1"/>
              <a:t>дистрофиялық</a:t>
            </a:r>
            <a:r>
              <a:rPr lang="ru-RU" sz="2200" dirty="0"/>
              <a:t> </a:t>
            </a:r>
            <a:r>
              <a:rPr lang="ru-RU" sz="2200" dirty="0" err="1"/>
              <a:t>және</a:t>
            </a:r>
            <a:r>
              <a:rPr lang="ru-RU" sz="2200" dirty="0"/>
              <a:t> </a:t>
            </a:r>
            <a:r>
              <a:rPr lang="ru-RU" sz="2200" b="1" dirty="0" err="1"/>
              <a:t>некробиотикалық</a:t>
            </a:r>
            <a:r>
              <a:rPr lang="ru-RU" sz="2200" dirty="0"/>
              <a:t> </a:t>
            </a:r>
            <a:r>
              <a:rPr lang="ru-RU" sz="2200" dirty="0" err="1"/>
              <a:t>өзгерістер</a:t>
            </a:r>
            <a:r>
              <a:rPr lang="ru-RU" sz="2200" dirty="0"/>
              <a:t> </a:t>
            </a:r>
            <a:r>
              <a:rPr lang="ru-RU" sz="2200" dirty="0" err="1"/>
              <a:t>байқалады</a:t>
            </a:r>
            <a:r>
              <a:rPr lang="ru-RU" sz="2200" dirty="0"/>
              <a:t>. </a:t>
            </a:r>
            <a:r>
              <a:rPr lang="ru-RU" sz="2200" dirty="0" err="1"/>
              <a:t>Белоктар</a:t>
            </a:r>
            <a:r>
              <a:rPr lang="ru-RU" sz="2200" dirty="0"/>
              <a:t> </a:t>
            </a:r>
            <a:r>
              <a:rPr lang="ru-RU" sz="2200" dirty="0" err="1"/>
              <a:t>ыдырауы</a:t>
            </a:r>
            <a:r>
              <a:rPr lang="ru-RU" sz="2200" dirty="0"/>
              <a:t> </a:t>
            </a:r>
            <a:r>
              <a:rPr lang="ru-RU" sz="2200" dirty="0" err="1"/>
              <a:t>күшейеді</a:t>
            </a:r>
            <a:r>
              <a:rPr lang="ru-RU" sz="2200" dirty="0"/>
              <a:t>, НҚ саны </a:t>
            </a:r>
            <a:r>
              <a:rPr lang="ru-RU" sz="2200" dirty="0" err="1"/>
              <a:t>төмендейді</a:t>
            </a:r>
            <a:r>
              <a:rPr lang="ru-RU" sz="2200" dirty="0"/>
              <a:t>.</a:t>
            </a:r>
          </a:p>
          <a:p>
            <a:pPr indent="534988" algn="just"/>
            <a:r>
              <a:rPr lang="ru-RU" sz="2200" dirty="0"/>
              <a:t>5) </a:t>
            </a:r>
            <a:r>
              <a:rPr lang="ru-RU" sz="2200" b="1" dirty="0" err="1"/>
              <a:t>Иммунологиялық</a:t>
            </a:r>
            <a:r>
              <a:rPr lang="ru-RU" sz="2200" b="1" dirty="0"/>
              <a:t> </a:t>
            </a:r>
            <a:r>
              <a:rPr lang="ru-RU" sz="2200" b="1" dirty="0" err="1"/>
              <a:t>статустың</a:t>
            </a:r>
            <a:r>
              <a:rPr lang="ru-RU" sz="2200" b="1" dirty="0"/>
              <a:t> </a:t>
            </a:r>
            <a:r>
              <a:rPr lang="ru-RU" sz="2200" b="1" dirty="0" err="1"/>
              <a:t>өзгеруі</a:t>
            </a:r>
            <a:r>
              <a:rPr lang="ru-RU" sz="2200" b="1" dirty="0"/>
              <a:t>. </a:t>
            </a:r>
            <a:r>
              <a:rPr lang="ru-RU" sz="2200" dirty="0" err="1"/>
              <a:t>Табиғи</a:t>
            </a:r>
            <a:r>
              <a:rPr lang="ru-RU" sz="2200" dirty="0"/>
              <a:t> </a:t>
            </a:r>
            <a:r>
              <a:rPr lang="ru-RU" sz="2200" dirty="0" err="1"/>
              <a:t>иммунитеттің</a:t>
            </a:r>
            <a:r>
              <a:rPr lang="ru-RU" sz="2200" dirty="0"/>
              <a:t> </a:t>
            </a:r>
            <a:r>
              <a:rPr lang="ru-RU" sz="2200" dirty="0" err="1"/>
              <a:t>ұлпаларды</a:t>
            </a:r>
            <a:r>
              <a:rPr lang="ru-RU" sz="2200" dirty="0"/>
              <a:t> </a:t>
            </a:r>
            <a:r>
              <a:rPr lang="ru-RU" sz="2200" dirty="0" err="1"/>
              <a:t>өткізу</a:t>
            </a:r>
            <a:r>
              <a:rPr lang="ru-RU" sz="2200" dirty="0"/>
              <a:t> </a:t>
            </a:r>
            <a:r>
              <a:rPr lang="ru-RU" sz="2200" dirty="0" err="1"/>
              <a:t>қабілеті</a:t>
            </a:r>
            <a:r>
              <a:rPr lang="kk-KZ" sz="2200" dirty="0"/>
              <a:t>нің</a:t>
            </a:r>
            <a:r>
              <a:rPr lang="ru-RU" sz="2200" dirty="0"/>
              <a:t> </a:t>
            </a:r>
            <a:r>
              <a:rPr lang="ru-RU" sz="2200" dirty="0" err="1"/>
              <a:t>жоғарылауы</a:t>
            </a:r>
            <a:r>
              <a:rPr lang="ru-RU" sz="2200" dirty="0"/>
              <a:t>, </a:t>
            </a:r>
            <a:r>
              <a:rPr lang="ru-RU" sz="2200" dirty="0" err="1"/>
              <a:t>терінің</a:t>
            </a:r>
            <a:r>
              <a:rPr lang="ru-RU" sz="2200" dirty="0"/>
              <a:t> </a:t>
            </a:r>
            <a:r>
              <a:rPr lang="ru-RU" sz="2200" dirty="0" err="1"/>
              <a:t>және</a:t>
            </a:r>
            <a:r>
              <a:rPr lang="ru-RU" sz="2200" dirty="0"/>
              <a:t> </a:t>
            </a:r>
            <a:r>
              <a:rPr lang="ru-RU" sz="2200" dirty="0" err="1"/>
              <a:t>қан</a:t>
            </a:r>
            <a:r>
              <a:rPr lang="ru-RU" sz="2200" dirty="0"/>
              <a:t> </a:t>
            </a:r>
            <a:r>
              <a:rPr lang="ru-RU" sz="2200" dirty="0" err="1"/>
              <a:t>сарысуының</a:t>
            </a:r>
            <a:r>
              <a:rPr lang="ru-RU" sz="2200" dirty="0"/>
              <a:t> </a:t>
            </a:r>
            <a:r>
              <a:rPr lang="ru-RU" sz="2200" dirty="0" err="1"/>
              <a:t>бактерицидті</a:t>
            </a:r>
            <a:r>
              <a:rPr lang="ru-RU" sz="2200" dirty="0"/>
              <a:t> </a:t>
            </a:r>
            <a:r>
              <a:rPr lang="ru-RU" sz="2200" dirty="0" err="1"/>
              <a:t>қасиеттерінің</a:t>
            </a:r>
            <a:r>
              <a:rPr lang="ru-RU" sz="2200" dirty="0"/>
              <a:t> </a:t>
            </a:r>
            <a:r>
              <a:rPr lang="ru-RU" sz="2200" dirty="0" err="1"/>
              <a:t>жойылу</a:t>
            </a:r>
            <a:r>
              <a:rPr lang="ru-RU" sz="2200" dirty="0"/>
              <a:t> </a:t>
            </a:r>
            <a:r>
              <a:rPr lang="ru-RU" sz="2200" dirty="0" err="1"/>
              <a:t>себептерінен</a:t>
            </a:r>
            <a:r>
              <a:rPr lang="ru-RU" sz="2200" dirty="0"/>
              <a:t> </a:t>
            </a:r>
            <a:r>
              <a:rPr lang="ru-RU" sz="2200" dirty="0" err="1"/>
              <a:t>төмендейді</a:t>
            </a:r>
            <a:r>
              <a:rPr lang="ru-RU" sz="2200" dirty="0"/>
              <a:t>.</a:t>
            </a:r>
          </a:p>
          <a:p>
            <a:pPr indent="534988" algn="just"/>
            <a:r>
              <a:rPr lang="ru-RU" sz="2200" dirty="0"/>
              <a:t>6) </a:t>
            </a:r>
            <a:r>
              <a:rPr lang="ru-RU" sz="2200" b="1" dirty="0" err="1"/>
              <a:t>Жүйке</a:t>
            </a:r>
            <a:r>
              <a:rPr lang="ru-RU" sz="2200" b="1" dirty="0"/>
              <a:t> </a:t>
            </a:r>
            <a:r>
              <a:rPr lang="ru-RU" sz="2200" b="1" dirty="0" err="1"/>
              <a:t>жүйесі</a:t>
            </a:r>
            <a:r>
              <a:rPr lang="ru-RU" sz="2200" b="1" dirty="0"/>
              <a:t> </a:t>
            </a:r>
            <a:r>
              <a:rPr lang="ru-RU" sz="2200" dirty="0" err="1"/>
              <a:t>жағынан</a:t>
            </a:r>
            <a:r>
              <a:rPr lang="ru-RU" sz="2200" dirty="0"/>
              <a:t> </a:t>
            </a:r>
            <a:r>
              <a:rPr lang="ru-RU" sz="2200" dirty="0" err="1"/>
              <a:t>бұзылыстар</a:t>
            </a:r>
            <a:r>
              <a:rPr lang="ru-RU" sz="2200" dirty="0"/>
              <a:t> </a:t>
            </a:r>
            <a:r>
              <a:rPr lang="ru-RU" sz="2200" dirty="0" err="1"/>
              <a:t>байқалады</a:t>
            </a:r>
            <a:r>
              <a:rPr lang="ru-RU" sz="2200" dirty="0"/>
              <a:t>, </a:t>
            </a:r>
            <a:r>
              <a:rPr lang="ru-RU" sz="2200" b="1" dirty="0" err="1"/>
              <a:t>эндокринді</a:t>
            </a:r>
            <a:r>
              <a:rPr lang="ru-RU" sz="2200" b="1" dirty="0"/>
              <a:t> </a:t>
            </a:r>
            <a:r>
              <a:rPr lang="ru-RU" sz="2200" b="1" dirty="0" err="1"/>
              <a:t>жүйенің</a:t>
            </a:r>
            <a:r>
              <a:rPr lang="ru-RU" sz="2200" dirty="0"/>
              <a:t> </a:t>
            </a:r>
            <a:r>
              <a:rPr lang="ru-RU" sz="2200" dirty="0" err="1"/>
              <a:t>реакциясы</a:t>
            </a:r>
            <a:r>
              <a:rPr lang="ru-RU" sz="2200" dirty="0"/>
              <a:t>, </a:t>
            </a:r>
            <a:r>
              <a:rPr lang="ru-RU" sz="2200" dirty="0" err="1"/>
              <a:t>яғни</a:t>
            </a:r>
            <a:r>
              <a:rPr lang="ru-RU" sz="2200" dirty="0"/>
              <a:t> </a:t>
            </a:r>
            <a:r>
              <a:rPr lang="ru-RU" sz="2200" dirty="0" err="1"/>
              <a:t>эндокринді</a:t>
            </a:r>
            <a:r>
              <a:rPr lang="ru-RU" sz="2200" dirty="0"/>
              <a:t> </a:t>
            </a:r>
            <a:r>
              <a:rPr lang="ru-RU" sz="2200" dirty="0" err="1"/>
              <a:t>бездер</a:t>
            </a:r>
            <a:r>
              <a:rPr lang="ru-RU" sz="2200" dirty="0"/>
              <a:t> </a:t>
            </a:r>
            <a:r>
              <a:rPr lang="ru-RU" sz="2200" dirty="0" err="1"/>
              <a:t>функциясы</a:t>
            </a:r>
            <a:r>
              <a:rPr lang="ru-RU" sz="2200" dirty="0"/>
              <a:t> </a:t>
            </a:r>
            <a:r>
              <a:rPr lang="ru-RU" sz="2200" dirty="0" err="1"/>
              <a:t>әлсірейді</a:t>
            </a:r>
            <a:r>
              <a:rPr lang="ru-RU" sz="2200" dirty="0"/>
              <a:t>.</a:t>
            </a:r>
          </a:p>
        </p:txBody>
      </p:sp>
    </p:spTree>
    <p:extLst>
      <p:ext uri="{BB962C8B-B14F-4D97-AF65-F5344CB8AC3E}">
        <p14:creationId xmlns:p14="http://schemas.microsoft.com/office/powerpoint/2010/main" val="168629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2"/>
          <p:cNvSpPr>
            <a:spLocks noGrp="1"/>
          </p:cNvSpPr>
          <p:nvPr>
            <p:ph type="title"/>
          </p:nvPr>
        </p:nvSpPr>
        <p:spPr>
          <a:xfrm>
            <a:off x="137160" y="188913"/>
            <a:ext cx="8668512" cy="56388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kk-KZ" sz="3200" b="1" i="0" u="none" dirty="0">
                <a:solidFill>
                  <a:srgbClr val="FF0000"/>
                </a:solidFill>
                <a:latin typeface="Arial"/>
                <a:ea typeface="Arial"/>
                <a:cs typeface="Arial"/>
                <a:sym typeface="Arial"/>
              </a:rPr>
              <a:t>Өткір сәулелік зақымданудың патогенезі</a:t>
            </a:r>
            <a:endParaRPr dirty="0">
              <a:solidFill>
                <a:srgbClr val="FF0000"/>
              </a:solidFill>
            </a:endParaRPr>
          </a:p>
        </p:txBody>
      </p:sp>
      <p:sp>
        <p:nvSpPr>
          <p:cNvPr id="86" name="Google Shape;86;p12"/>
          <p:cNvSpPr txBox="1">
            <a:spLocks noGrp="1"/>
          </p:cNvSpPr>
          <p:nvPr>
            <p:ph type="body" idx="1"/>
          </p:nvPr>
        </p:nvSpPr>
        <p:spPr>
          <a:xfrm>
            <a:off x="192024" y="752793"/>
            <a:ext cx="8814816" cy="6010316"/>
          </a:xfrm>
          <a:prstGeom prst="rect">
            <a:avLst/>
          </a:prstGeom>
          <a:noFill/>
          <a:ln>
            <a:noFill/>
          </a:ln>
        </p:spPr>
        <p:txBody>
          <a:bodyPr spcFirstLastPara="1" wrap="square" lIns="91425" tIns="45700" rIns="91425" bIns="45700" anchor="t" anchorCtr="0">
            <a:noAutofit/>
          </a:bodyPr>
          <a:lstStyle/>
          <a:p>
            <a:pPr marL="0" marR="0" lvl="0" indent="539750" algn="just" rtl="0">
              <a:lnSpc>
                <a:spcPct val="80000"/>
              </a:lnSpc>
              <a:spcBef>
                <a:spcPts val="0"/>
              </a:spcBef>
              <a:spcAft>
                <a:spcPts val="0"/>
              </a:spcAft>
              <a:buClr>
                <a:schemeClr val="dk1"/>
              </a:buClr>
              <a:buSzPts val="1200"/>
              <a:buNone/>
            </a:pPr>
            <a:r>
              <a:rPr lang="kk-KZ" sz="2400" b="0" i="0" u="none" strike="noStrike" cap="none" dirty="0">
                <a:solidFill>
                  <a:schemeClr val="dk1"/>
                </a:solidFill>
                <a:latin typeface="Arial"/>
                <a:ea typeface="Arial"/>
                <a:cs typeface="Arial"/>
                <a:sym typeface="Arial"/>
              </a:rPr>
              <a:t>1. Иондаушы сәулеленудің жасушалар мен ұлпаларға алғашқы әсері және осы әсердің тікелей көрінісі.</a:t>
            </a:r>
          </a:p>
          <a:p>
            <a:pPr marL="0" marR="0" lvl="0" indent="539750" algn="just" rtl="0">
              <a:lnSpc>
                <a:spcPct val="80000"/>
              </a:lnSpc>
              <a:spcBef>
                <a:spcPts val="0"/>
              </a:spcBef>
              <a:spcAft>
                <a:spcPts val="0"/>
              </a:spcAft>
              <a:buClr>
                <a:schemeClr val="dk1"/>
              </a:buClr>
              <a:buSzPts val="1200"/>
              <a:buNone/>
            </a:pPr>
            <a:r>
              <a:rPr lang="kk-KZ" sz="2400" b="0" i="0" u="none" strike="noStrike" cap="none" dirty="0">
                <a:solidFill>
                  <a:schemeClr val="dk1"/>
                </a:solidFill>
                <a:latin typeface="Arial"/>
                <a:ea typeface="Arial"/>
                <a:cs typeface="Arial"/>
                <a:sym typeface="Arial"/>
              </a:rPr>
              <a:t>2. Жүйке және эндокриндік жүйелер арқылы сәулеленудің жанама әсер етуі және нейроэндокриндік реттеудің өзгеруі.</a:t>
            </a:r>
          </a:p>
          <a:p>
            <a:pPr marL="0" marR="0" lvl="0" indent="539750" algn="just" rtl="0">
              <a:lnSpc>
                <a:spcPct val="80000"/>
              </a:lnSpc>
              <a:spcBef>
                <a:spcPts val="0"/>
              </a:spcBef>
              <a:spcAft>
                <a:spcPts val="0"/>
              </a:spcAft>
              <a:buClr>
                <a:schemeClr val="dk1"/>
              </a:buClr>
              <a:buSzPts val="1200"/>
              <a:buNone/>
            </a:pPr>
            <a:r>
              <a:rPr lang="kk-KZ" sz="2400" b="0" i="0" u="none" strike="noStrike" cap="none" dirty="0">
                <a:solidFill>
                  <a:schemeClr val="dk1"/>
                </a:solidFill>
                <a:latin typeface="Arial"/>
                <a:ea typeface="Arial"/>
                <a:cs typeface="Arial"/>
                <a:sym typeface="Arial"/>
              </a:rPr>
              <a:t>3. Зат алмасудың өзгеруі.</a:t>
            </a:r>
          </a:p>
          <a:p>
            <a:pPr marL="0" marR="0" lvl="0" indent="539750" algn="just" rtl="0">
              <a:lnSpc>
                <a:spcPct val="80000"/>
              </a:lnSpc>
              <a:spcBef>
                <a:spcPts val="0"/>
              </a:spcBef>
              <a:spcAft>
                <a:spcPts val="0"/>
              </a:spcAft>
              <a:buClr>
                <a:schemeClr val="dk1"/>
              </a:buClr>
              <a:buSzPts val="1200"/>
              <a:buNone/>
            </a:pPr>
            <a:r>
              <a:rPr lang="kk-KZ" sz="2400" b="0" i="0" u="none" strike="noStrike" cap="none" dirty="0">
                <a:solidFill>
                  <a:schemeClr val="dk1"/>
                </a:solidFill>
                <a:latin typeface="Arial"/>
                <a:ea typeface="Arial"/>
                <a:cs typeface="Arial"/>
                <a:sym typeface="Arial"/>
              </a:rPr>
              <a:t>4. Дененің интоксикациясы.</a:t>
            </a:r>
          </a:p>
          <a:p>
            <a:pPr marL="0" marR="0" lvl="0" indent="539750" algn="just" rtl="0">
              <a:lnSpc>
                <a:spcPct val="80000"/>
              </a:lnSpc>
              <a:spcBef>
                <a:spcPts val="0"/>
              </a:spcBef>
              <a:spcAft>
                <a:spcPts val="0"/>
              </a:spcAft>
              <a:buClr>
                <a:schemeClr val="dk1"/>
              </a:buClr>
              <a:buSzPts val="1200"/>
              <a:buNone/>
            </a:pPr>
            <a:r>
              <a:rPr lang="kk-KZ" sz="2400" b="0" i="0" u="none" strike="noStrike" cap="none" dirty="0">
                <a:solidFill>
                  <a:schemeClr val="dk1"/>
                </a:solidFill>
                <a:latin typeface="Arial"/>
                <a:ea typeface="Arial"/>
                <a:cs typeface="Arial"/>
                <a:sym typeface="Arial"/>
              </a:rPr>
              <a:t>5. Гемопоэздің бұзылуы (сүйек кемігінің өткір сәулелік аплазиясы (жойылуы) және шеткі қандағы цитопения).</a:t>
            </a:r>
          </a:p>
          <a:p>
            <a:pPr marL="0" marR="0" lvl="0" indent="539750" algn="just" rtl="0">
              <a:lnSpc>
                <a:spcPct val="80000"/>
              </a:lnSpc>
              <a:spcBef>
                <a:spcPts val="0"/>
              </a:spcBef>
              <a:spcAft>
                <a:spcPts val="0"/>
              </a:spcAft>
              <a:buClr>
                <a:schemeClr val="dk1"/>
              </a:buClr>
              <a:buSzPts val="1200"/>
              <a:buNone/>
            </a:pPr>
            <a:r>
              <a:rPr lang="kk-KZ" sz="2400" dirty="0">
                <a:solidFill>
                  <a:schemeClr val="dk1"/>
                </a:solidFill>
                <a:latin typeface="Arial"/>
                <a:ea typeface="Arial"/>
                <a:cs typeface="Arial"/>
                <a:sym typeface="Arial"/>
              </a:rPr>
              <a:t>6. Асқазан-ішек жолдарының функционалды және морфологиялық бұзылыстары (өткір сәулелік стоматит, гастроэнтерит, диарея, су мен электролит балансының өзгеруі, радиациялық гепатит).</a:t>
            </a:r>
          </a:p>
          <a:p>
            <a:pPr marL="0" marR="0" lvl="0" indent="539750" algn="just" rtl="0">
              <a:lnSpc>
                <a:spcPct val="80000"/>
              </a:lnSpc>
              <a:spcBef>
                <a:spcPts val="0"/>
              </a:spcBef>
              <a:spcAft>
                <a:spcPts val="0"/>
              </a:spcAft>
              <a:buClr>
                <a:schemeClr val="dk1"/>
              </a:buClr>
              <a:buSzPts val="1200"/>
              <a:buNone/>
            </a:pPr>
            <a:r>
              <a:rPr lang="kk-KZ" sz="2400" dirty="0">
                <a:solidFill>
                  <a:schemeClr val="dk1"/>
                </a:solidFill>
                <a:latin typeface="Arial"/>
                <a:ea typeface="Arial"/>
                <a:cs typeface="Arial"/>
                <a:sym typeface="Arial"/>
              </a:rPr>
              <a:t>7. Инфекциялық асқынулардың дамуымен иммунологиялық реактивтіліктің басылуы.</a:t>
            </a:r>
          </a:p>
          <a:p>
            <a:pPr marL="0" marR="0" lvl="0" indent="539750" algn="just" rtl="0">
              <a:lnSpc>
                <a:spcPct val="80000"/>
              </a:lnSpc>
              <a:spcBef>
                <a:spcPts val="0"/>
              </a:spcBef>
              <a:spcAft>
                <a:spcPts val="0"/>
              </a:spcAft>
              <a:buClr>
                <a:schemeClr val="dk1"/>
              </a:buClr>
              <a:buSzPts val="1200"/>
              <a:buNone/>
            </a:pPr>
            <a:r>
              <a:rPr lang="kk-KZ" sz="2400" dirty="0">
                <a:solidFill>
                  <a:schemeClr val="dk1"/>
                </a:solidFill>
                <a:latin typeface="Arial"/>
                <a:ea typeface="Arial"/>
                <a:cs typeface="Arial"/>
                <a:sym typeface="Arial"/>
              </a:rPr>
              <a:t>8. Плевриттің дамуы.</a:t>
            </a:r>
          </a:p>
          <a:p>
            <a:pPr marL="0" marR="0" lvl="0" indent="539750" algn="just" rtl="0">
              <a:lnSpc>
                <a:spcPct val="80000"/>
              </a:lnSpc>
              <a:spcBef>
                <a:spcPts val="0"/>
              </a:spcBef>
              <a:spcAft>
                <a:spcPts val="0"/>
              </a:spcAft>
              <a:buClr>
                <a:schemeClr val="dk1"/>
              </a:buClr>
              <a:buSzPts val="1200"/>
              <a:buNone/>
            </a:pPr>
            <a:r>
              <a:rPr lang="kk-KZ" sz="2400" dirty="0">
                <a:solidFill>
                  <a:schemeClr val="dk1"/>
                </a:solidFill>
                <a:latin typeface="Arial"/>
                <a:ea typeface="Arial"/>
                <a:cs typeface="Arial"/>
                <a:sym typeface="Arial"/>
              </a:rPr>
              <a:t>9. Жүрек-қантамыр жүйесінің функциясының бұзылуы.</a:t>
            </a:r>
          </a:p>
          <a:p>
            <a:pPr marL="0" marR="0" lvl="0" indent="539750" algn="just" rtl="0">
              <a:lnSpc>
                <a:spcPct val="80000"/>
              </a:lnSpc>
              <a:spcBef>
                <a:spcPts val="0"/>
              </a:spcBef>
              <a:spcAft>
                <a:spcPts val="0"/>
              </a:spcAft>
              <a:buClr>
                <a:schemeClr val="dk1"/>
              </a:buClr>
              <a:buSzPts val="1200"/>
              <a:buNone/>
            </a:pPr>
            <a:r>
              <a:rPr lang="kk-KZ" sz="2400" dirty="0">
                <a:solidFill>
                  <a:schemeClr val="dk1"/>
                </a:solidFill>
                <a:latin typeface="Arial"/>
                <a:ea typeface="Arial"/>
                <a:cs typeface="Arial"/>
                <a:sym typeface="Arial"/>
              </a:rPr>
              <a:t>10. Бас миының ісінудің дамуымен және радиациялық энцефаломиелоз белгілерінің пайда болуымен гемо- және ликвородинамиканың бұзылуы.</a:t>
            </a:r>
            <a:endParaRPr lang="kk-KZ"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a:spLocks noGrp="1"/>
          </p:cNvSpPr>
          <p:nvPr>
            <p:ph type="title"/>
          </p:nvPr>
        </p:nvSpPr>
        <p:spPr>
          <a:xfrm>
            <a:off x="210312" y="188913"/>
            <a:ext cx="8723376" cy="950976"/>
          </a:xfrm>
          <a:prstGeom prst="roundRect">
            <a:avLst>
              <a:gd name="adj" fmla="val 16667"/>
            </a:avLst>
          </a:prstGeom>
          <a:noFill/>
          <a:ln>
            <a:noFill/>
          </a:ln>
        </p:spPr>
        <p:txBody>
          <a:bodyPr spcFirstLastPara="1" wrap="square" lIns="91425" tIns="45700" rIns="91425" bIns="45700" anchor="b" anchorCtr="0">
            <a:noAutofit/>
          </a:bodyPr>
          <a:lstStyle/>
          <a:p>
            <a:pPr marL="0" lvl="0" indent="0" algn="just" rtl="0">
              <a:lnSpc>
                <a:spcPct val="90000"/>
              </a:lnSpc>
              <a:spcBef>
                <a:spcPts val="0"/>
              </a:spcBef>
              <a:spcAft>
                <a:spcPts val="0"/>
              </a:spcAft>
              <a:buClr>
                <a:schemeClr val="dk2"/>
              </a:buClr>
              <a:buSzPts val="2000"/>
              <a:buFont typeface="Arial"/>
              <a:buNone/>
            </a:pPr>
            <a:r>
              <a:rPr lang="kk-KZ" sz="2000" b="1" i="0" u="none" dirty="0">
                <a:solidFill>
                  <a:srgbClr val="FF0000"/>
                </a:solidFill>
                <a:latin typeface="Arial"/>
                <a:ea typeface="Arial"/>
                <a:cs typeface="Arial"/>
                <a:sym typeface="Arial"/>
              </a:rPr>
              <a:t>Жалпы сәулелену дозасы, дозаның жылдамдығы мен аурудың клиникалық көрінісі арасындағы байланыс: доза неғұрлым жоғары болса, соғұрлым денеге ауыр зақым келеді.</a:t>
            </a:r>
            <a:endParaRPr dirty="0">
              <a:solidFill>
                <a:srgbClr val="FF0000"/>
              </a:solidFill>
            </a:endParaRPr>
          </a:p>
        </p:txBody>
      </p:sp>
      <p:sp>
        <p:nvSpPr>
          <p:cNvPr id="99" name="Google Shape;99;p14"/>
          <p:cNvSpPr txBox="1">
            <a:spLocks noGrp="1"/>
          </p:cNvSpPr>
          <p:nvPr>
            <p:ph type="body" idx="1"/>
          </p:nvPr>
        </p:nvSpPr>
        <p:spPr>
          <a:xfrm>
            <a:off x="210312" y="1139889"/>
            <a:ext cx="8549640" cy="5361495"/>
          </a:xfrm>
          <a:prstGeom prst="rect">
            <a:avLst/>
          </a:prstGeom>
          <a:noFill/>
          <a:ln>
            <a:noFill/>
          </a:ln>
        </p:spPr>
        <p:txBody>
          <a:bodyPr spcFirstLastPara="1" wrap="square" lIns="91425" tIns="45700" rIns="91425" bIns="45700" anchor="t" anchorCtr="0">
            <a:noAutofit/>
          </a:bodyPr>
          <a:lstStyle/>
          <a:p>
            <a:pPr marL="182563" marR="0" lvl="0" indent="369888" algn="just" rtl="0">
              <a:lnSpc>
                <a:spcPct val="80000"/>
              </a:lnSpc>
              <a:spcBef>
                <a:spcPts val="0"/>
              </a:spcBef>
              <a:spcAft>
                <a:spcPts val="0"/>
              </a:spcAft>
              <a:buClr>
                <a:schemeClr val="dk1"/>
              </a:buClr>
              <a:buSzPts val="1350"/>
              <a:buFont typeface="Noto Sans Symbols"/>
              <a:buChar char="●"/>
            </a:pPr>
            <a:r>
              <a:rPr lang="en-US" sz="2200" b="1" i="0" u="none" dirty="0">
                <a:solidFill>
                  <a:srgbClr val="FF0000"/>
                </a:solidFill>
                <a:latin typeface="Arial"/>
                <a:ea typeface="Arial"/>
                <a:cs typeface="Arial"/>
                <a:sym typeface="Arial"/>
              </a:rPr>
              <a:t>0,25 </a:t>
            </a:r>
            <a:r>
              <a:rPr lang="kk-KZ" sz="2200" b="1" i="0" u="none" dirty="0">
                <a:solidFill>
                  <a:srgbClr val="FF0000"/>
                </a:solidFill>
                <a:latin typeface="Arial"/>
                <a:ea typeface="Arial"/>
                <a:cs typeface="Arial"/>
                <a:sym typeface="Arial"/>
              </a:rPr>
              <a:t>Гр</a:t>
            </a:r>
            <a:r>
              <a:rPr lang="en-US" sz="2200" b="1" i="0" u="none" dirty="0">
                <a:solidFill>
                  <a:srgbClr val="FF0000"/>
                </a:solidFill>
                <a:latin typeface="Arial"/>
                <a:ea typeface="Arial"/>
                <a:cs typeface="Arial"/>
                <a:sym typeface="Arial"/>
              </a:rPr>
              <a:t> </a:t>
            </a:r>
            <a:r>
              <a:rPr lang="kk-KZ" sz="2200" b="1" i="0" u="none" dirty="0">
                <a:solidFill>
                  <a:srgbClr val="FF0000"/>
                </a:solidFill>
                <a:latin typeface="Arial"/>
                <a:ea typeface="Arial"/>
                <a:cs typeface="Arial"/>
                <a:sym typeface="Arial"/>
              </a:rPr>
              <a:t>дозада </a:t>
            </a:r>
            <a:r>
              <a:rPr lang="kk-KZ" sz="2200" b="0" i="0" u="none" dirty="0">
                <a:solidFill>
                  <a:schemeClr val="dk1"/>
                </a:solidFill>
                <a:latin typeface="Arial"/>
                <a:ea typeface="Arial"/>
                <a:cs typeface="Arial"/>
                <a:sym typeface="Arial"/>
              </a:rPr>
              <a:t>сыртқы біркелкі гамма-сәулелену перифериялық қанның жалпы күйінде және морфологиялық құрамында айтарлықтай </a:t>
            </a:r>
            <a:r>
              <a:rPr lang="kk-KZ" sz="2200" b="0" i="0" u="none" dirty="0">
                <a:solidFill>
                  <a:srgbClr val="FF0000"/>
                </a:solidFill>
                <a:latin typeface="Arial"/>
                <a:ea typeface="Arial"/>
                <a:cs typeface="Arial"/>
                <a:sym typeface="Arial"/>
              </a:rPr>
              <a:t>ауытқулар тудырмайды</a:t>
            </a:r>
            <a:r>
              <a:rPr lang="kk-KZ" sz="2200" b="0" i="0" u="none" dirty="0">
                <a:solidFill>
                  <a:schemeClr val="dk1"/>
                </a:solidFill>
                <a:latin typeface="Arial"/>
                <a:ea typeface="Arial"/>
                <a:cs typeface="Arial"/>
                <a:sym typeface="Arial"/>
              </a:rPr>
              <a:t>;</a:t>
            </a:r>
          </a:p>
          <a:p>
            <a:pPr marL="182563" marR="0" lvl="0" indent="369888" algn="just" rtl="0">
              <a:lnSpc>
                <a:spcPct val="80000"/>
              </a:lnSpc>
              <a:spcBef>
                <a:spcPts val="0"/>
              </a:spcBef>
              <a:spcAft>
                <a:spcPts val="0"/>
              </a:spcAft>
              <a:buClr>
                <a:schemeClr val="dk1"/>
              </a:buClr>
              <a:buSzPts val="1350"/>
              <a:buFont typeface="Noto Sans Symbols"/>
              <a:buChar char="●"/>
            </a:pPr>
            <a:r>
              <a:rPr lang="kk-KZ" sz="2200" b="1" i="0" u="none" dirty="0">
                <a:solidFill>
                  <a:srgbClr val="FF0000"/>
                </a:solidFill>
                <a:latin typeface="Arial"/>
                <a:ea typeface="Arial"/>
                <a:cs typeface="Arial"/>
                <a:sym typeface="Arial"/>
              </a:rPr>
              <a:t>0,25-0,5 Гр</a:t>
            </a:r>
            <a:r>
              <a:rPr lang="en-US" sz="2200" b="1" i="0" u="none" dirty="0">
                <a:solidFill>
                  <a:srgbClr val="FF0000"/>
                </a:solidFill>
                <a:latin typeface="Arial"/>
                <a:ea typeface="Arial"/>
                <a:cs typeface="Arial"/>
                <a:sym typeface="Arial"/>
              </a:rPr>
              <a:t> </a:t>
            </a:r>
            <a:r>
              <a:rPr lang="kk-KZ" sz="2200" b="0" i="0" u="none" dirty="0">
                <a:solidFill>
                  <a:schemeClr val="dk1"/>
                </a:solidFill>
                <a:latin typeface="Arial"/>
                <a:ea typeface="Arial"/>
                <a:cs typeface="Arial"/>
                <a:sym typeface="Arial"/>
              </a:rPr>
              <a:t>дозасында сәулеленудің әсері адамдардың жеткілікті үлкен топтарындағы қан жасушаларын санау нәтижелерін </a:t>
            </a:r>
            <a:r>
              <a:rPr lang="kk-KZ" sz="2200" b="1" i="0" u="none" dirty="0">
                <a:solidFill>
                  <a:srgbClr val="FF0000"/>
                </a:solidFill>
                <a:latin typeface="Arial"/>
                <a:ea typeface="Arial"/>
                <a:cs typeface="Arial"/>
                <a:sym typeface="Arial"/>
              </a:rPr>
              <a:t>статистикалық өңдеу арқылы ғана белгіленуі мүмкін;</a:t>
            </a:r>
          </a:p>
          <a:p>
            <a:pPr marL="182563" marR="0" lvl="0" indent="369888" algn="just" rtl="0">
              <a:lnSpc>
                <a:spcPct val="80000"/>
              </a:lnSpc>
              <a:spcBef>
                <a:spcPts val="0"/>
              </a:spcBef>
              <a:spcAft>
                <a:spcPts val="0"/>
              </a:spcAft>
              <a:buClr>
                <a:schemeClr val="dk1"/>
              </a:buClr>
              <a:buSzPts val="1350"/>
              <a:buFont typeface="Noto Sans Symbols"/>
              <a:buChar char="●"/>
            </a:pPr>
            <a:r>
              <a:rPr lang="en-US" sz="2200" b="1" i="0" u="none" dirty="0">
                <a:solidFill>
                  <a:srgbClr val="FF0000"/>
                </a:solidFill>
                <a:latin typeface="Arial"/>
                <a:ea typeface="Arial"/>
                <a:cs typeface="Arial"/>
                <a:sym typeface="Arial"/>
              </a:rPr>
              <a:t>0,5-1,0 </a:t>
            </a:r>
            <a:r>
              <a:rPr lang="kk-KZ" sz="2200" b="1" i="0" u="none" dirty="0">
                <a:solidFill>
                  <a:srgbClr val="FF0000"/>
                </a:solidFill>
                <a:latin typeface="Arial"/>
                <a:ea typeface="Arial"/>
                <a:cs typeface="Arial"/>
                <a:sym typeface="Arial"/>
              </a:rPr>
              <a:t>Гр</a:t>
            </a:r>
            <a:r>
              <a:rPr lang="en-US" sz="2200" b="1" i="0" u="none" dirty="0">
                <a:solidFill>
                  <a:srgbClr val="FF0000"/>
                </a:solidFill>
                <a:latin typeface="Arial"/>
                <a:ea typeface="Arial"/>
                <a:cs typeface="Arial"/>
                <a:sym typeface="Arial"/>
              </a:rPr>
              <a:t> </a:t>
            </a:r>
            <a:r>
              <a:rPr lang="kk-KZ" sz="2200" b="0" i="0" u="none" dirty="0">
                <a:solidFill>
                  <a:schemeClr val="dk1"/>
                </a:solidFill>
                <a:latin typeface="Arial"/>
                <a:ea typeface="Arial"/>
                <a:cs typeface="Arial"/>
                <a:sym typeface="Arial"/>
              </a:rPr>
              <a:t>дозалары клиникалық көріністерімен сипатталатын </a:t>
            </a:r>
            <a:r>
              <a:rPr lang="kk-KZ" sz="2200" b="1" i="0" u="none" dirty="0">
                <a:solidFill>
                  <a:srgbClr val="FF0000"/>
                </a:solidFill>
                <a:latin typeface="Arial"/>
                <a:ea typeface="Arial"/>
                <a:cs typeface="Arial"/>
                <a:sym typeface="Arial"/>
              </a:rPr>
              <a:t>«сәулелік реакцияларды» тудыруы мүмкін</a:t>
            </a:r>
            <a:r>
              <a:rPr lang="kk-KZ" sz="2200" b="0" i="0" u="none" dirty="0">
                <a:solidFill>
                  <a:schemeClr val="dk1"/>
                </a:solidFill>
                <a:latin typeface="Arial"/>
                <a:ea typeface="Arial"/>
                <a:cs typeface="Arial"/>
                <a:sym typeface="Arial"/>
              </a:rPr>
              <a:t>. Олар, ең алдымен, </a:t>
            </a:r>
            <a:r>
              <a:rPr lang="kk-KZ" sz="2200" b="0" i="0" u="none" dirty="0" smtClean="0">
                <a:solidFill>
                  <a:schemeClr val="dk1"/>
                </a:solidFill>
                <a:latin typeface="Arial"/>
                <a:ea typeface="Arial"/>
                <a:cs typeface="Arial"/>
                <a:sym typeface="Arial"/>
              </a:rPr>
              <a:t>цитопения (клетка дефициті) </a:t>
            </a:r>
            <a:r>
              <a:rPr lang="kk-KZ" sz="2200" b="0" i="0" u="none" dirty="0">
                <a:solidFill>
                  <a:schemeClr val="dk1"/>
                </a:solidFill>
                <a:latin typeface="Arial"/>
                <a:ea typeface="Arial"/>
                <a:cs typeface="Arial"/>
                <a:sym typeface="Arial"/>
              </a:rPr>
              <a:t>түріндегі гематологиялық өзгерістермен (тромбоциттер мен лейкоциттер санының азаюы) және реттеуші жүйелердің өзгеруімен байқалады: жүйке, жүрек-қан тамырлары (астено-вегетативті синдром, нейроциркуляторлы дистония синдромы);</a:t>
            </a:r>
          </a:p>
          <a:p>
            <a:pPr marL="182563" lvl="0" indent="369888" algn="just">
              <a:lnSpc>
                <a:spcPct val="80000"/>
              </a:lnSpc>
              <a:spcBef>
                <a:spcPts val="0"/>
              </a:spcBef>
              <a:buClr>
                <a:schemeClr val="dk1"/>
              </a:buClr>
              <a:buFont typeface="Noto Sans Symbols"/>
              <a:buChar char="●"/>
            </a:pPr>
            <a:r>
              <a:rPr lang="kk-KZ" sz="2200" b="1" i="0" u="none" dirty="0">
                <a:solidFill>
                  <a:srgbClr val="FF0000"/>
                </a:solidFill>
                <a:latin typeface="Arial"/>
                <a:ea typeface="Arial"/>
                <a:cs typeface="Arial"/>
                <a:sym typeface="Arial"/>
              </a:rPr>
              <a:t>ӨСА</a:t>
            </a:r>
            <a:r>
              <a:rPr lang="kk-KZ" sz="2200" b="0" i="0" u="none" dirty="0">
                <a:solidFill>
                  <a:schemeClr val="dk1"/>
                </a:solidFill>
                <a:latin typeface="Arial"/>
                <a:ea typeface="Arial"/>
                <a:cs typeface="Arial"/>
                <a:sym typeface="Arial"/>
              </a:rPr>
              <a:t> </a:t>
            </a:r>
            <a:r>
              <a:rPr lang="kk-KZ" sz="2200" dirty="0">
                <a:solidFill>
                  <a:schemeClr val="dk1"/>
                </a:solidFill>
                <a:latin typeface="Arial"/>
                <a:ea typeface="Arial"/>
                <a:cs typeface="Arial"/>
                <a:sym typeface="Arial"/>
              </a:rPr>
              <a:t>- нозологиялық (этиология и патогенез) форма, бұл </a:t>
            </a:r>
            <a:r>
              <a:rPr lang="kk-KZ" sz="2200" b="0" i="0" u="none" dirty="0">
                <a:solidFill>
                  <a:schemeClr val="dk1"/>
                </a:solidFill>
                <a:latin typeface="Arial"/>
                <a:ea typeface="Arial"/>
                <a:cs typeface="Arial"/>
                <a:sym typeface="Arial"/>
              </a:rPr>
              <a:t>бір уақытта немесе қысқа уақыт аралығында (3-тен 10 күнге дейін)  </a:t>
            </a:r>
            <a:r>
              <a:rPr lang="kk-KZ" sz="2200" b="1" i="0" u="none" dirty="0">
                <a:solidFill>
                  <a:srgbClr val="FF0000"/>
                </a:solidFill>
                <a:latin typeface="Arial"/>
                <a:ea typeface="Arial"/>
                <a:cs typeface="Arial"/>
                <a:sym typeface="Arial"/>
              </a:rPr>
              <a:t>1 Гр-ден асатын дозадағы </a:t>
            </a:r>
            <a:r>
              <a:rPr lang="kk-KZ" sz="2200" b="0" i="0" u="none" dirty="0">
                <a:solidFill>
                  <a:schemeClr val="dk1"/>
                </a:solidFill>
                <a:latin typeface="Arial"/>
                <a:ea typeface="Arial"/>
                <a:cs typeface="Arial"/>
                <a:sym typeface="Arial"/>
              </a:rPr>
              <a:t>сыртқы гамма-сәулелену кезінде </a:t>
            </a:r>
            <a:r>
              <a:rPr lang="kk-KZ" sz="2200" b="1" i="0" u="none" dirty="0">
                <a:solidFill>
                  <a:srgbClr val="FF0000"/>
                </a:solidFill>
                <a:latin typeface="Arial"/>
                <a:ea typeface="Arial"/>
                <a:cs typeface="Arial"/>
                <a:sym typeface="Arial"/>
              </a:rPr>
              <a:t>өрши түседі</a:t>
            </a:r>
            <a:r>
              <a:rPr lang="kk-KZ" sz="2200" b="0" i="0" u="none" dirty="0">
                <a:solidFill>
                  <a:schemeClr val="dk1"/>
                </a:solidFill>
                <a:latin typeface="Arial"/>
                <a:ea typeface="Arial"/>
                <a:cs typeface="Arial"/>
                <a:sym typeface="Arial"/>
              </a:rPr>
              <a:t>, сонымен қатар жеткілікті сіңірілген дозаны құрайтын радионуклидтер ішке енген кезде де өршиді.</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404813"/>
            <a:ext cx="8229600" cy="5792787"/>
          </a:xfrm>
        </p:spPr>
        <p:txBody>
          <a:bodyPr/>
          <a:lstStyle/>
          <a:p>
            <a:pPr algn="just" eaLnBrk="1" hangingPunct="1">
              <a:buFont typeface="Wingdings" panose="05000000000000000000" pitchFamily="2" charset="2"/>
              <a:buNone/>
            </a:pPr>
            <a:r>
              <a:rPr lang="ru-RU" altLang="ru-RU" sz="2600" b="1" smtClean="0">
                <a:latin typeface="Tahoma" panose="020B0604030504040204" pitchFamily="34" charset="0"/>
              </a:rPr>
              <a:t>	                       </a:t>
            </a:r>
            <a:r>
              <a:rPr lang="ru-RU" altLang="ru-RU" sz="2800" b="1" smtClean="0">
                <a:latin typeface="Tahoma" panose="020B0604030504040204" pitchFamily="34" charset="0"/>
              </a:rPr>
              <a:t>Лучевая болезнь</a:t>
            </a:r>
          </a:p>
          <a:p>
            <a:pPr algn="just" eaLnBrk="1" hangingPunct="1">
              <a:buFont typeface="Wingdings" panose="05000000000000000000" pitchFamily="2" charset="2"/>
              <a:buNone/>
            </a:pPr>
            <a:endParaRPr lang="ru-RU" altLang="ru-RU" sz="2800" b="1" smtClean="0">
              <a:latin typeface="Tahoma" panose="020B0604030504040204" pitchFamily="34" charset="0"/>
            </a:endParaRPr>
          </a:p>
          <a:p>
            <a:pPr algn="just" eaLnBrk="1" hangingPunct="1"/>
            <a:r>
              <a:rPr lang="ru-RU" altLang="ru-RU" sz="2600" b="1" smtClean="0">
                <a:latin typeface="Tahoma" panose="020B0604030504040204" pitchFamily="34" charset="0"/>
              </a:rPr>
              <a:t>Если </a:t>
            </a:r>
            <a:r>
              <a:rPr lang="ru-RU" altLang="ru-RU" sz="2600" b="1" i="1" smtClean="0">
                <a:latin typeface="Tahoma" panose="020B0604030504040204" pitchFamily="34" charset="0"/>
              </a:rPr>
              <a:t>Д &gt;1 Гр</a:t>
            </a:r>
            <a:r>
              <a:rPr lang="ru-RU" altLang="ru-RU" sz="2600" b="1" smtClean="0">
                <a:latin typeface="Tahoma" panose="020B0604030504040204" pitchFamily="34" charset="0"/>
              </a:rPr>
              <a:t> – Это квалифицируется как лучевая болезнь</a:t>
            </a:r>
          </a:p>
          <a:p>
            <a:pPr algn="just" eaLnBrk="1" hangingPunct="1"/>
            <a:r>
              <a:rPr lang="ru-RU" altLang="ru-RU" sz="2600" b="1" i="1" smtClean="0">
                <a:latin typeface="Tahoma" panose="020B0604030504040204" pitchFamily="34" charset="0"/>
              </a:rPr>
              <a:t>Д&lt;0.25 Гр</a:t>
            </a:r>
            <a:r>
              <a:rPr lang="ru-RU" altLang="ru-RU" sz="2600" b="1" smtClean="0">
                <a:latin typeface="Tahoma" panose="020B0604030504040204" pitchFamily="34" charset="0"/>
              </a:rPr>
              <a:t> – Видимых нарушений нет</a:t>
            </a:r>
          </a:p>
          <a:p>
            <a:pPr algn="just" eaLnBrk="1" hangingPunct="1"/>
            <a:r>
              <a:rPr lang="ru-RU" altLang="ru-RU" sz="2600" b="1" i="1" smtClean="0">
                <a:latin typeface="Tahoma" panose="020B0604030504040204" pitchFamily="34" charset="0"/>
              </a:rPr>
              <a:t>0,25…0,5Гр</a:t>
            </a:r>
            <a:r>
              <a:rPr lang="ru-RU" altLang="ru-RU" sz="2600" b="1" smtClean="0">
                <a:latin typeface="Tahoma" panose="020B0604030504040204" pitchFamily="34" charset="0"/>
              </a:rPr>
              <a:t> – Возможны изменения в крови</a:t>
            </a:r>
          </a:p>
          <a:p>
            <a:pPr algn="just" eaLnBrk="1" hangingPunct="1"/>
            <a:r>
              <a:rPr lang="ru-RU" altLang="ru-RU" sz="2600" b="1" i="1" smtClean="0">
                <a:latin typeface="Tahoma" panose="020B0604030504040204" pitchFamily="34" charset="0"/>
              </a:rPr>
              <a:t>0,5…1,0Гр</a:t>
            </a:r>
            <a:r>
              <a:rPr lang="ru-RU" altLang="ru-RU" sz="2600" b="1" smtClean="0">
                <a:latin typeface="Tahoma" panose="020B0604030504040204" pitchFamily="34" charset="0"/>
              </a:rPr>
              <a:t> – Изменения в крови, нормальное состояние нарушается</a:t>
            </a:r>
          </a:p>
          <a:p>
            <a:pPr algn="just" eaLnBrk="1" hangingPunct="1"/>
            <a:r>
              <a:rPr lang="ru-RU" altLang="ru-RU" sz="2600" b="1" i="1" smtClean="0">
                <a:latin typeface="Tahoma" panose="020B0604030504040204" pitchFamily="34" charset="0"/>
              </a:rPr>
              <a:t>1,0…2,0 Гр</a:t>
            </a:r>
            <a:r>
              <a:rPr lang="ru-RU" altLang="ru-RU" sz="2600" b="1" smtClean="0">
                <a:latin typeface="Tahoma" panose="020B0604030504040204" pitchFamily="34" charset="0"/>
              </a:rPr>
              <a:t> – Временная потеря трудоспособности</a:t>
            </a:r>
          </a:p>
          <a:p>
            <a:pPr algn="just" eaLnBrk="1" hangingPunct="1"/>
            <a:r>
              <a:rPr lang="ru-RU" altLang="ru-RU" sz="2600" b="1" i="1" smtClean="0">
                <a:latin typeface="Tahoma" panose="020B0604030504040204" pitchFamily="34" charset="0"/>
              </a:rPr>
              <a:t>2,0…4,0 Гр</a:t>
            </a:r>
            <a:r>
              <a:rPr lang="ru-RU" altLang="ru-RU" sz="2600" b="1" smtClean="0">
                <a:latin typeface="Tahoma" panose="020B0604030504040204" pitchFamily="34" charset="0"/>
              </a:rPr>
              <a:t> – Возможен смертельный исход</a:t>
            </a:r>
          </a:p>
          <a:p>
            <a:pPr algn="just" eaLnBrk="1" hangingPunct="1"/>
            <a:r>
              <a:rPr lang="ru-RU" altLang="ru-RU" sz="2600" b="1" i="1" smtClean="0">
                <a:latin typeface="Tahoma" panose="020B0604030504040204" pitchFamily="34" charset="0"/>
              </a:rPr>
              <a:t>4,0…5,0 Гр</a:t>
            </a:r>
            <a:r>
              <a:rPr lang="ru-RU" altLang="ru-RU" sz="2600" b="1" smtClean="0">
                <a:latin typeface="Tahoma" panose="020B0604030504040204" pitchFamily="34" charset="0"/>
              </a:rPr>
              <a:t> – 50% смертельные случаи</a:t>
            </a:r>
          </a:p>
          <a:p>
            <a:pPr algn="just" eaLnBrk="1" hangingPunct="1"/>
            <a:r>
              <a:rPr lang="ru-RU" altLang="ru-RU" sz="2600" b="1" i="1" smtClean="0">
                <a:latin typeface="Tahoma" panose="020B0604030504040204" pitchFamily="34" charset="0"/>
              </a:rPr>
              <a:t>Д &gt; 6.0 Гр</a:t>
            </a:r>
            <a:r>
              <a:rPr lang="ru-RU" altLang="ru-RU" sz="2600" b="1" smtClean="0">
                <a:latin typeface="Tahoma" panose="020B0604030504040204" pitchFamily="34" charset="0"/>
              </a:rPr>
              <a:t>  – смерть 100%</a:t>
            </a:r>
            <a:endParaRPr lang="ru-RU" altLang="ru-RU" sz="2600" b="1" i="1" smtClean="0">
              <a:latin typeface="Tahoma" panose="020B0604030504040204" pitchFamily="34" charset="0"/>
            </a:endParaRPr>
          </a:p>
        </p:txBody>
      </p:sp>
    </p:spTree>
    <p:extLst>
      <p:ext uri="{BB962C8B-B14F-4D97-AF65-F5344CB8AC3E}">
        <p14:creationId xmlns:p14="http://schemas.microsoft.com/office/powerpoint/2010/main" val="315586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69BE46-077D-48F0-8187-B1C4BD065F40}"/>
              </a:ext>
            </a:extLst>
          </p:cNvPr>
          <p:cNvSpPr txBox="1"/>
          <p:nvPr/>
        </p:nvSpPr>
        <p:spPr>
          <a:xfrm>
            <a:off x="232913" y="151179"/>
            <a:ext cx="8678174" cy="6555641"/>
          </a:xfrm>
          <a:prstGeom prst="rect">
            <a:avLst/>
          </a:prstGeom>
          <a:noFill/>
        </p:spPr>
        <p:txBody>
          <a:bodyPr wrap="square">
            <a:spAutoFit/>
          </a:bodyPr>
          <a:lstStyle/>
          <a:p>
            <a:pPr indent="534988" algn="just"/>
            <a:r>
              <a:rPr lang="ru-RU" sz="2800" dirty="0" err="1"/>
              <a:t>Өткір</a:t>
            </a:r>
            <a:r>
              <a:rPr lang="ru-RU" sz="2800" dirty="0"/>
              <a:t> </a:t>
            </a:r>
            <a:r>
              <a:rPr lang="ru-RU" sz="2800" dirty="0" err="1"/>
              <a:t>сәулелік</a:t>
            </a:r>
            <a:r>
              <a:rPr lang="ru-RU" sz="2800" dirty="0"/>
              <a:t> </a:t>
            </a:r>
            <a:r>
              <a:rPr lang="ru-RU" sz="2800" dirty="0" err="1"/>
              <a:t>зақымданудың</a:t>
            </a:r>
            <a:r>
              <a:rPr lang="ru-RU" sz="2800" dirty="0"/>
              <a:t> </a:t>
            </a:r>
            <a:r>
              <a:rPr lang="ru-RU" sz="2800" dirty="0" err="1"/>
              <a:t>ауырлық</a:t>
            </a:r>
            <a:r>
              <a:rPr lang="ru-RU" sz="2800" dirty="0"/>
              <a:t> </a:t>
            </a:r>
            <a:r>
              <a:rPr lang="ru-RU" sz="2800" dirty="0" err="1"/>
              <a:t>дәрежесі</a:t>
            </a:r>
            <a:r>
              <a:rPr lang="ru-RU" sz="2800" dirty="0"/>
              <a:t>  мен </a:t>
            </a:r>
            <a:r>
              <a:rPr lang="ru-RU" sz="2800" dirty="0" err="1"/>
              <a:t>клиникалық</a:t>
            </a:r>
            <a:r>
              <a:rPr lang="ru-RU" sz="2800" dirty="0"/>
              <a:t> </a:t>
            </a:r>
            <a:r>
              <a:rPr lang="ru-RU" sz="2800" dirty="0" err="1"/>
              <a:t>түрі</a:t>
            </a:r>
            <a:r>
              <a:rPr lang="ru-RU" sz="2800" dirty="0"/>
              <a:t> </a:t>
            </a:r>
            <a:r>
              <a:rPr lang="ru-RU" sz="2800" dirty="0" err="1"/>
              <a:t>сәулелену</a:t>
            </a:r>
            <a:r>
              <a:rPr lang="ru-RU" sz="2800" dirty="0"/>
              <a:t> </a:t>
            </a:r>
            <a:r>
              <a:rPr lang="ru-RU" sz="2800" dirty="0" err="1"/>
              <a:t>дозасымен</a:t>
            </a:r>
            <a:r>
              <a:rPr lang="ru-RU" sz="2800" dirty="0"/>
              <a:t> </a:t>
            </a:r>
            <a:r>
              <a:rPr lang="ru-RU" sz="2800" dirty="0" err="1"/>
              <a:t>анықталады</a:t>
            </a:r>
            <a:r>
              <a:rPr lang="ru-RU" sz="2800" dirty="0"/>
              <a:t>:</a:t>
            </a:r>
          </a:p>
          <a:p>
            <a:pPr indent="534988" algn="just"/>
            <a:r>
              <a:rPr lang="ru-RU" sz="2800" b="1" dirty="0" err="1">
                <a:solidFill>
                  <a:srgbClr val="FF0000"/>
                </a:solidFill>
              </a:rPr>
              <a:t>Сәулелік</a:t>
            </a:r>
            <a:r>
              <a:rPr lang="ru-RU" sz="2800" b="1" dirty="0">
                <a:solidFill>
                  <a:srgbClr val="FF0000"/>
                </a:solidFill>
              </a:rPr>
              <a:t> </a:t>
            </a:r>
            <a:r>
              <a:rPr lang="ru-RU" sz="2800" b="1" dirty="0" err="1">
                <a:solidFill>
                  <a:srgbClr val="FF0000"/>
                </a:solidFill>
              </a:rPr>
              <a:t>зақым</a:t>
            </a:r>
            <a:r>
              <a:rPr lang="ru-RU" sz="2800" dirty="0"/>
              <a:t> – 1 Гр </a:t>
            </a:r>
            <a:r>
              <a:rPr lang="ru-RU" sz="2800" dirty="0" err="1"/>
              <a:t>дозадан</a:t>
            </a:r>
            <a:r>
              <a:rPr lang="ru-RU" sz="2800" dirty="0"/>
              <a:t> аз </a:t>
            </a:r>
            <a:r>
              <a:rPr lang="ru-RU" sz="2800" dirty="0" err="1"/>
              <a:t>дозада</a:t>
            </a:r>
            <a:r>
              <a:rPr lang="ru-RU" sz="2800" dirty="0"/>
              <a:t> </a:t>
            </a:r>
            <a:r>
              <a:rPr lang="ru-RU" sz="2800" dirty="0" err="1"/>
              <a:t>бір</a:t>
            </a:r>
            <a:r>
              <a:rPr lang="ru-RU" sz="2800" dirty="0"/>
              <a:t> </a:t>
            </a:r>
            <a:r>
              <a:rPr lang="ru-RU" sz="2800" dirty="0" err="1"/>
              <a:t>мезгілде</a:t>
            </a:r>
            <a:r>
              <a:rPr lang="ru-RU" sz="2800" dirty="0"/>
              <a:t>/</a:t>
            </a:r>
            <a:r>
              <a:rPr lang="ru-RU" sz="2800" dirty="0" err="1"/>
              <a:t>қысқа</a:t>
            </a:r>
            <a:r>
              <a:rPr lang="ru-RU" sz="2800" dirty="0"/>
              <a:t> </a:t>
            </a:r>
            <a:r>
              <a:rPr lang="ru-RU" sz="2800" dirty="0" err="1"/>
              <a:t>уақытта</a:t>
            </a:r>
            <a:r>
              <a:rPr lang="ru-RU" sz="2800" dirty="0"/>
              <a:t> </a:t>
            </a:r>
            <a:r>
              <a:rPr lang="ru-RU" sz="2800" dirty="0" err="1"/>
              <a:t>әсер</a:t>
            </a:r>
            <a:r>
              <a:rPr lang="ru-RU" sz="2800" dirty="0"/>
              <a:t> </a:t>
            </a:r>
            <a:r>
              <a:rPr lang="ru-RU" sz="2800" dirty="0" err="1"/>
              <a:t>ету</a:t>
            </a:r>
            <a:r>
              <a:rPr lang="ru-RU" sz="2800" dirty="0"/>
              <a:t> </a:t>
            </a:r>
            <a:r>
              <a:rPr lang="ru-RU" sz="2800" dirty="0" err="1"/>
              <a:t>кезінде</a:t>
            </a:r>
            <a:r>
              <a:rPr lang="ru-RU" sz="2800" dirty="0"/>
              <a:t> </a:t>
            </a:r>
            <a:r>
              <a:rPr lang="ru-RU" sz="2800" dirty="0" err="1"/>
              <a:t>пайда</a:t>
            </a:r>
            <a:r>
              <a:rPr lang="ru-RU" sz="2800" dirty="0"/>
              <a:t> </a:t>
            </a:r>
            <a:r>
              <a:rPr lang="ru-RU" sz="2800" dirty="0" err="1"/>
              <a:t>болады</a:t>
            </a:r>
            <a:r>
              <a:rPr lang="ru-RU" sz="2800" dirty="0"/>
              <a:t>; </a:t>
            </a:r>
            <a:r>
              <a:rPr lang="ru-RU" sz="2800" dirty="0" err="1"/>
              <a:t>патологиялық</a:t>
            </a:r>
            <a:r>
              <a:rPr lang="ru-RU" sz="2800" dirty="0"/>
              <a:t> </a:t>
            </a:r>
            <a:r>
              <a:rPr lang="ru-RU" sz="2800" dirty="0" err="1"/>
              <a:t>өзгерістер</a:t>
            </a:r>
            <a:r>
              <a:rPr lang="ru-RU" sz="2800" dirty="0"/>
              <a:t> </a:t>
            </a:r>
            <a:r>
              <a:rPr lang="ru-RU" sz="2800" dirty="0" err="1"/>
              <a:t>қайтымды</a:t>
            </a:r>
            <a:r>
              <a:rPr lang="ru-RU" sz="2800" dirty="0"/>
              <a:t> </a:t>
            </a:r>
            <a:r>
              <a:rPr lang="ru-RU" sz="2800" dirty="0" err="1"/>
              <a:t>сипатта</a:t>
            </a:r>
            <a:r>
              <a:rPr lang="ru-RU" sz="2800" dirty="0"/>
              <a:t> </a:t>
            </a:r>
            <a:r>
              <a:rPr lang="ru-RU" sz="2800" dirty="0" err="1"/>
              <a:t>болады</a:t>
            </a:r>
            <a:r>
              <a:rPr lang="ru-RU" sz="2800" dirty="0"/>
              <a:t>.</a:t>
            </a:r>
          </a:p>
          <a:p>
            <a:pPr indent="534988" algn="just"/>
            <a:r>
              <a:rPr lang="ru-RU" sz="2800" b="1" dirty="0" err="1">
                <a:solidFill>
                  <a:srgbClr val="FF0000"/>
                </a:solidFill>
              </a:rPr>
              <a:t>Сүйек</a:t>
            </a:r>
            <a:r>
              <a:rPr lang="ru-RU" sz="2800" b="1" dirty="0">
                <a:solidFill>
                  <a:srgbClr val="FF0000"/>
                </a:solidFill>
              </a:rPr>
              <a:t> </a:t>
            </a:r>
            <a:r>
              <a:rPr lang="ru-RU" sz="2800" b="1" dirty="0" err="1">
                <a:solidFill>
                  <a:srgbClr val="FF0000"/>
                </a:solidFill>
              </a:rPr>
              <a:t>кемігінің</a:t>
            </a:r>
            <a:r>
              <a:rPr lang="ru-RU" sz="2800" b="1" dirty="0">
                <a:solidFill>
                  <a:srgbClr val="FF0000"/>
                </a:solidFill>
              </a:rPr>
              <a:t> </a:t>
            </a:r>
            <a:r>
              <a:rPr lang="ru-RU" sz="2800" b="1" dirty="0" err="1">
                <a:solidFill>
                  <a:srgbClr val="FF0000"/>
                </a:solidFill>
              </a:rPr>
              <a:t>зақымдану</a:t>
            </a:r>
            <a:r>
              <a:rPr lang="ru-RU" sz="2800" b="1" dirty="0">
                <a:solidFill>
                  <a:srgbClr val="FF0000"/>
                </a:solidFill>
              </a:rPr>
              <a:t> </a:t>
            </a:r>
            <a:r>
              <a:rPr lang="ru-RU" sz="2800" b="1" dirty="0" err="1">
                <a:solidFill>
                  <a:srgbClr val="FF0000"/>
                </a:solidFill>
              </a:rPr>
              <a:t>формасы</a:t>
            </a:r>
            <a:r>
              <a:rPr lang="ru-RU" sz="2800" b="1" dirty="0">
                <a:solidFill>
                  <a:srgbClr val="FF0000"/>
                </a:solidFill>
              </a:rPr>
              <a:t> (</a:t>
            </a:r>
            <a:r>
              <a:rPr lang="ru-RU" sz="2800" b="1" dirty="0" err="1">
                <a:solidFill>
                  <a:srgbClr val="FF0000"/>
                </a:solidFill>
              </a:rPr>
              <a:t>типтік</a:t>
            </a:r>
            <a:r>
              <a:rPr lang="ru-RU" sz="2800" b="1" dirty="0">
                <a:solidFill>
                  <a:srgbClr val="FF0000"/>
                </a:solidFill>
              </a:rPr>
              <a:t>) </a:t>
            </a:r>
            <a:r>
              <a:rPr lang="ru-RU" sz="2800" dirty="0"/>
              <a:t>– </a:t>
            </a:r>
          </a:p>
          <a:p>
            <a:pPr algn="just"/>
            <a:r>
              <a:rPr lang="ru-RU" sz="2800" dirty="0"/>
              <a:t>1-6 Гр </a:t>
            </a:r>
            <a:r>
              <a:rPr lang="ru-RU" sz="2800" dirty="0" err="1"/>
              <a:t>дозасымен</a:t>
            </a:r>
            <a:r>
              <a:rPr lang="ru-RU" sz="2800" dirty="0"/>
              <a:t> </a:t>
            </a:r>
            <a:r>
              <a:rPr lang="ru-RU" sz="2800" dirty="0" err="1"/>
              <a:t>бір</a:t>
            </a:r>
            <a:r>
              <a:rPr lang="ru-RU" sz="2800" dirty="0"/>
              <a:t> </a:t>
            </a:r>
            <a:r>
              <a:rPr lang="ru-RU" sz="2800" dirty="0" err="1"/>
              <a:t>мезгілде</a:t>
            </a:r>
            <a:r>
              <a:rPr lang="ru-RU" sz="2800" dirty="0"/>
              <a:t> / </a:t>
            </a:r>
            <a:r>
              <a:rPr lang="ru-RU" sz="2800" dirty="0" err="1"/>
              <a:t>қысқа</a:t>
            </a:r>
            <a:r>
              <a:rPr lang="ru-RU" sz="2800" dirty="0"/>
              <a:t> </a:t>
            </a:r>
            <a:r>
              <a:rPr lang="ru-RU" sz="2800" dirty="0" err="1"/>
              <a:t>уақытта</a:t>
            </a:r>
            <a:r>
              <a:rPr lang="ru-RU" sz="2800" dirty="0"/>
              <a:t> </a:t>
            </a:r>
            <a:r>
              <a:rPr lang="ru-RU" sz="2800" dirty="0" err="1"/>
              <a:t>сәулелену</a:t>
            </a:r>
            <a:r>
              <a:rPr lang="ru-RU" sz="2800" dirty="0"/>
              <a:t> </a:t>
            </a:r>
            <a:r>
              <a:rPr lang="ru-RU" sz="2800" dirty="0" err="1"/>
              <a:t>болғанда</a:t>
            </a:r>
            <a:r>
              <a:rPr lang="ru-RU" sz="2800" dirty="0"/>
              <a:t> </a:t>
            </a:r>
            <a:r>
              <a:rPr lang="ru-RU" sz="2800" dirty="0" err="1"/>
              <a:t>дамиды</a:t>
            </a:r>
            <a:r>
              <a:rPr lang="ru-RU" sz="2800" dirty="0"/>
              <a:t>. </a:t>
            </a:r>
            <a:r>
              <a:rPr lang="ru-RU" sz="2800" dirty="0" err="1"/>
              <a:t>Өлім</a:t>
            </a:r>
            <a:r>
              <a:rPr lang="ru-RU" sz="2800" dirty="0"/>
              <a:t> 50% </a:t>
            </a:r>
            <a:r>
              <a:rPr lang="ru-RU" sz="2800" dirty="0" err="1"/>
              <a:t>құрайды</a:t>
            </a:r>
            <a:r>
              <a:rPr lang="ru-RU" sz="2800" dirty="0"/>
              <a:t>. </a:t>
            </a:r>
            <a:r>
              <a:rPr lang="ru-RU" sz="2800" dirty="0" err="1"/>
              <a:t>Төрт</a:t>
            </a:r>
            <a:r>
              <a:rPr lang="ru-RU" sz="2800" dirty="0"/>
              <a:t> </a:t>
            </a:r>
            <a:r>
              <a:rPr lang="ru-RU" sz="2800" dirty="0" err="1"/>
              <a:t>дәрежесі</a:t>
            </a:r>
            <a:r>
              <a:rPr lang="ru-RU" sz="2800" dirty="0"/>
              <a:t> </a:t>
            </a:r>
            <a:r>
              <a:rPr lang="ru-RU" sz="2800" dirty="0" err="1"/>
              <a:t>болады</a:t>
            </a:r>
            <a:r>
              <a:rPr lang="ru-RU" sz="2800" dirty="0"/>
              <a:t>:</a:t>
            </a:r>
          </a:p>
          <a:p>
            <a:pPr indent="534988" algn="just"/>
            <a:r>
              <a:rPr lang="ru-RU" sz="2800" dirty="0"/>
              <a:t>•	1 (</a:t>
            </a:r>
            <a:r>
              <a:rPr lang="ru-RU" sz="2800" dirty="0" err="1"/>
              <a:t>жеңіл</a:t>
            </a:r>
            <a:r>
              <a:rPr lang="ru-RU" sz="2800" dirty="0"/>
              <a:t>) – 1-2 Гр</a:t>
            </a:r>
          </a:p>
          <a:p>
            <a:pPr indent="534988" algn="just"/>
            <a:r>
              <a:rPr lang="ru-RU" sz="2800" dirty="0"/>
              <a:t>•	2 (</a:t>
            </a:r>
            <a:r>
              <a:rPr lang="ru-RU" sz="2800" dirty="0" err="1"/>
              <a:t>орташа</a:t>
            </a:r>
            <a:r>
              <a:rPr lang="ru-RU" sz="2800" dirty="0"/>
              <a:t>) – 2-4 Гр</a:t>
            </a:r>
          </a:p>
          <a:p>
            <a:pPr indent="534988" algn="just"/>
            <a:r>
              <a:rPr lang="ru-RU" sz="2800" dirty="0"/>
              <a:t>•	3 (</a:t>
            </a:r>
            <a:r>
              <a:rPr lang="ru-RU" sz="2800" dirty="0" err="1"/>
              <a:t>ауыр</a:t>
            </a:r>
            <a:r>
              <a:rPr lang="ru-RU" sz="2800" dirty="0"/>
              <a:t>) – 4-6 Гр</a:t>
            </a:r>
          </a:p>
          <a:p>
            <a:pPr indent="534988" algn="just"/>
            <a:r>
              <a:rPr lang="ru-RU" sz="2800" dirty="0"/>
              <a:t>•	4 (</a:t>
            </a:r>
            <a:r>
              <a:rPr lang="ru-RU" sz="2800" dirty="0" err="1"/>
              <a:t>өте</a:t>
            </a:r>
            <a:r>
              <a:rPr lang="ru-RU" sz="2800" dirty="0"/>
              <a:t> </a:t>
            </a:r>
            <a:r>
              <a:rPr lang="ru-RU" sz="2800" dirty="0" err="1"/>
              <a:t>ауыр</a:t>
            </a:r>
            <a:r>
              <a:rPr lang="ru-RU" sz="2800" dirty="0"/>
              <a:t>, </a:t>
            </a:r>
            <a:r>
              <a:rPr lang="ru-RU" sz="2800" dirty="0" err="1"/>
              <a:t>өтпелі</a:t>
            </a:r>
            <a:r>
              <a:rPr lang="ru-RU" sz="2800" dirty="0"/>
              <a:t>) – 6-10 Гр</a:t>
            </a:r>
          </a:p>
        </p:txBody>
      </p:sp>
    </p:spTree>
    <p:extLst>
      <p:ext uri="{BB962C8B-B14F-4D97-AF65-F5344CB8AC3E}">
        <p14:creationId xmlns:p14="http://schemas.microsoft.com/office/powerpoint/2010/main" val="349118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FE4AD-A4CA-4A4E-ACCF-25E6033FE948}"/>
              </a:ext>
            </a:extLst>
          </p:cNvPr>
          <p:cNvSpPr txBox="1"/>
          <p:nvPr/>
        </p:nvSpPr>
        <p:spPr>
          <a:xfrm>
            <a:off x="103517" y="234236"/>
            <a:ext cx="8704053" cy="6324808"/>
          </a:xfrm>
          <a:prstGeom prst="rect">
            <a:avLst/>
          </a:prstGeom>
          <a:noFill/>
        </p:spPr>
        <p:txBody>
          <a:bodyPr wrap="square">
            <a:spAutoFit/>
          </a:bodyPr>
          <a:lstStyle/>
          <a:p>
            <a:pPr indent="534988" algn="just"/>
            <a:r>
              <a:rPr lang="ru-RU" sz="2700" b="1" dirty="0" err="1">
                <a:solidFill>
                  <a:srgbClr val="FF0000"/>
                </a:solidFill>
              </a:rPr>
              <a:t>Асқазан-ішек</a:t>
            </a:r>
            <a:r>
              <a:rPr lang="ru-RU" sz="2700" b="1" dirty="0">
                <a:solidFill>
                  <a:srgbClr val="FF0000"/>
                </a:solidFill>
              </a:rPr>
              <a:t> </a:t>
            </a:r>
            <a:r>
              <a:rPr lang="ru-RU" sz="2700" b="1" dirty="0" err="1">
                <a:solidFill>
                  <a:srgbClr val="FF0000"/>
                </a:solidFill>
              </a:rPr>
              <a:t>зақымдану</a:t>
            </a:r>
            <a:r>
              <a:rPr lang="ru-RU" sz="2700" b="1" dirty="0">
                <a:solidFill>
                  <a:srgbClr val="FF0000"/>
                </a:solidFill>
              </a:rPr>
              <a:t> </a:t>
            </a:r>
            <a:r>
              <a:rPr lang="ru-RU" sz="2700" b="1" dirty="0" err="1">
                <a:solidFill>
                  <a:srgbClr val="FF0000"/>
                </a:solidFill>
              </a:rPr>
              <a:t>формасы</a:t>
            </a:r>
            <a:r>
              <a:rPr lang="ru-RU" sz="2700" b="1" dirty="0">
                <a:solidFill>
                  <a:srgbClr val="FF0000"/>
                </a:solidFill>
              </a:rPr>
              <a:t> </a:t>
            </a:r>
            <a:r>
              <a:rPr lang="ru-RU" sz="2700" dirty="0"/>
              <a:t>- 10-20 Гр </a:t>
            </a:r>
            <a:r>
              <a:rPr lang="ru-RU" sz="2700" dirty="0" err="1"/>
              <a:t>дозасымен</a:t>
            </a:r>
            <a:r>
              <a:rPr lang="ru-RU" sz="2700" dirty="0"/>
              <a:t> </a:t>
            </a:r>
            <a:r>
              <a:rPr lang="ru-RU" sz="2700" dirty="0" err="1"/>
              <a:t>бір</a:t>
            </a:r>
            <a:r>
              <a:rPr lang="ru-RU" sz="2700" dirty="0"/>
              <a:t> </a:t>
            </a:r>
            <a:r>
              <a:rPr lang="ru-RU" sz="2700" dirty="0" err="1"/>
              <a:t>мезгілде</a:t>
            </a:r>
            <a:r>
              <a:rPr lang="ru-RU" sz="2700" dirty="0"/>
              <a:t> / </a:t>
            </a:r>
            <a:r>
              <a:rPr lang="ru-RU" sz="2700" dirty="0" err="1"/>
              <a:t>қысқа</a:t>
            </a:r>
            <a:r>
              <a:rPr lang="ru-RU" sz="2700" dirty="0"/>
              <a:t> </a:t>
            </a:r>
            <a:r>
              <a:rPr lang="ru-RU" sz="2700" dirty="0" err="1"/>
              <a:t>уақытта</a:t>
            </a:r>
            <a:r>
              <a:rPr lang="ru-RU" sz="2700" dirty="0"/>
              <a:t> </a:t>
            </a:r>
            <a:r>
              <a:rPr lang="ru-RU" sz="2700" dirty="0" err="1"/>
              <a:t>сәулеленудің</a:t>
            </a:r>
            <a:r>
              <a:rPr lang="ru-RU" sz="2700" dirty="0"/>
              <a:t> </a:t>
            </a:r>
            <a:r>
              <a:rPr lang="ru-RU" sz="2700" dirty="0" err="1"/>
              <a:t>нәтижесі</a:t>
            </a:r>
            <a:r>
              <a:rPr lang="ru-RU" sz="2700" dirty="0"/>
              <a:t>. </a:t>
            </a:r>
            <a:r>
              <a:rPr lang="ru-RU" sz="2700" dirty="0" err="1"/>
              <a:t>Ауыр</a:t>
            </a:r>
            <a:r>
              <a:rPr lang="ru-RU" sz="2700" dirty="0"/>
              <a:t> энтерит, </a:t>
            </a:r>
            <a:r>
              <a:rPr lang="ru-RU" sz="2700" dirty="0" err="1"/>
              <a:t>асқазан-ішек</a:t>
            </a:r>
            <a:r>
              <a:rPr lang="ru-RU" sz="2700" dirty="0"/>
              <a:t> </a:t>
            </a:r>
            <a:r>
              <a:rPr lang="ru-RU" sz="2700" dirty="0" err="1"/>
              <a:t>жолдарынан</a:t>
            </a:r>
            <a:r>
              <a:rPr lang="ru-RU" sz="2700" dirty="0"/>
              <a:t> </a:t>
            </a:r>
            <a:r>
              <a:rPr lang="ru-RU" sz="2700" dirty="0" err="1"/>
              <a:t>қан</a:t>
            </a:r>
            <a:r>
              <a:rPr lang="ru-RU" sz="2700" dirty="0"/>
              <a:t> </a:t>
            </a:r>
            <a:r>
              <a:rPr lang="ru-RU" sz="2700" dirty="0" err="1"/>
              <a:t>кетуі</a:t>
            </a:r>
            <a:r>
              <a:rPr lang="ru-RU" sz="2700" dirty="0"/>
              <a:t>, </a:t>
            </a:r>
            <a:r>
              <a:rPr lang="ru-RU" sz="2700" dirty="0" err="1"/>
              <a:t>безгек</a:t>
            </a:r>
            <a:r>
              <a:rPr lang="ru-RU" sz="2700" dirty="0"/>
              <a:t> (лихорадка), </a:t>
            </a:r>
            <a:r>
              <a:rPr lang="ru-RU" sz="2700" dirty="0" err="1"/>
              <a:t>инфекциялық</a:t>
            </a:r>
            <a:r>
              <a:rPr lang="ru-RU" sz="2700" dirty="0"/>
              <a:t> </a:t>
            </a:r>
            <a:r>
              <a:rPr lang="ru-RU" sz="2700" dirty="0" err="1"/>
              <a:t>және</a:t>
            </a:r>
            <a:r>
              <a:rPr lang="ru-RU" sz="2700" dirty="0"/>
              <a:t> </a:t>
            </a:r>
            <a:r>
              <a:rPr lang="ru-RU" sz="2700" dirty="0" err="1"/>
              <a:t>септикалық</a:t>
            </a:r>
            <a:r>
              <a:rPr lang="ru-RU" sz="2700" dirty="0"/>
              <a:t> </a:t>
            </a:r>
            <a:r>
              <a:rPr lang="ru-RU" sz="2700" dirty="0" err="1"/>
              <a:t>асқынулар</a:t>
            </a:r>
            <a:r>
              <a:rPr lang="ru-RU" sz="2700" dirty="0"/>
              <a:t> – </a:t>
            </a:r>
            <a:r>
              <a:rPr lang="ru-RU" sz="2700" dirty="0" err="1"/>
              <a:t>көріністерімен</a:t>
            </a:r>
            <a:r>
              <a:rPr lang="ru-RU" sz="2700" dirty="0"/>
              <a:t> </a:t>
            </a:r>
            <a:r>
              <a:rPr lang="ru-RU" sz="2700" dirty="0" err="1"/>
              <a:t>жүреді</a:t>
            </a:r>
            <a:r>
              <a:rPr lang="ru-RU" sz="2700" dirty="0"/>
              <a:t>.</a:t>
            </a:r>
          </a:p>
          <a:p>
            <a:pPr indent="534988" algn="just"/>
            <a:r>
              <a:rPr lang="ru-RU" sz="2700" b="1" dirty="0" err="1">
                <a:solidFill>
                  <a:srgbClr val="FF0000"/>
                </a:solidFill>
              </a:rPr>
              <a:t>Қан</a:t>
            </a:r>
            <a:r>
              <a:rPr lang="ru-RU" sz="2700" b="1" dirty="0">
                <a:solidFill>
                  <a:srgbClr val="FF0000"/>
                </a:solidFill>
              </a:rPr>
              <a:t> </a:t>
            </a:r>
            <a:r>
              <a:rPr lang="ru-RU" sz="2700" b="1" dirty="0" err="1">
                <a:solidFill>
                  <a:srgbClr val="FF0000"/>
                </a:solidFill>
              </a:rPr>
              <a:t>тамыр</a:t>
            </a:r>
            <a:r>
              <a:rPr lang="ru-RU" sz="2700" b="1" dirty="0">
                <a:solidFill>
                  <a:srgbClr val="FF0000"/>
                </a:solidFill>
              </a:rPr>
              <a:t> (</a:t>
            </a:r>
            <a:r>
              <a:rPr lang="ru-RU" sz="2700" b="1" dirty="0" err="1">
                <a:solidFill>
                  <a:srgbClr val="FF0000"/>
                </a:solidFill>
              </a:rPr>
              <a:t>токсемиялық</a:t>
            </a:r>
            <a:r>
              <a:rPr lang="ru-RU" sz="2700" b="1" dirty="0">
                <a:solidFill>
                  <a:srgbClr val="FF0000"/>
                </a:solidFill>
              </a:rPr>
              <a:t>) </a:t>
            </a:r>
            <a:r>
              <a:rPr lang="ru-RU" sz="2700" b="1" dirty="0" err="1">
                <a:solidFill>
                  <a:srgbClr val="FF0000"/>
                </a:solidFill>
              </a:rPr>
              <a:t>зақымдану</a:t>
            </a:r>
            <a:r>
              <a:rPr lang="ru-RU" sz="2700" b="1" dirty="0">
                <a:solidFill>
                  <a:srgbClr val="FF0000"/>
                </a:solidFill>
              </a:rPr>
              <a:t> </a:t>
            </a:r>
            <a:r>
              <a:rPr lang="ru-RU" sz="2700" b="1" dirty="0" err="1">
                <a:solidFill>
                  <a:srgbClr val="FF0000"/>
                </a:solidFill>
              </a:rPr>
              <a:t>формасы</a:t>
            </a:r>
            <a:r>
              <a:rPr lang="ru-RU" sz="2700" b="1" dirty="0">
                <a:solidFill>
                  <a:srgbClr val="FF0000"/>
                </a:solidFill>
              </a:rPr>
              <a:t> </a:t>
            </a:r>
            <a:r>
              <a:rPr lang="ru-RU" sz="2700" dirty="0"/>
              <a:t>– </a:t>
            </a:r>
          </a:p>
          <a:p>
            <a:pPr algn="just"/>
            <a:r>
              <a:rPr lang="ru-RU" sz="2700" dirty="0"/>
              <a:t>20-80 Гр </a:t>
            </a:r>
            <a:r>
              <a:rPr lang="ru-RU" sz="2700" dirty="0" err="1"/>
              <a:t>дозасымен</a:t>
            </a:r>
            <a:r>
              <a:rPr lang="ru-RU" sz="2700" dirty="0"/>
              <a:t> </a:t>
            </a:r>
            <a:r>
              <a:rPr lang="ru-RU" sz="2700" dirty="0" err="1"/>
              <a:t>бір</a:t>
            </a:r>
            <a:r>
              <a:rPr lang="ru-RU" sz="2700" dirty="0"/>
              <a:t> </a:t>
            </a:r>
            <a:r>
              <a:rPr lang="ru-RU" sz="2700" dirty="0" err="1"/>
              <a:t>мезгілде</a:t>
            </a:r>
            <a:r>
              <a:rPr lang="ru-RU" sz="2700" dirty="0"/>
              <a:t> / </a:t>
            </a:r>
            <a:r>
              <a:rPr lang="ru-RU" sz="2700" dirty="0" err="1"/>
              <a:t>қысқа</a:t>
            </a:r>
            <a:r>
              <a:rPr lang="ru-RU" sz="2700" dirty="0"/>
              <a:t> </a:t>
            </a:r>
            <a:r>
              <a:rPr lang="ru-RU" sz="2700" dirty="0" err="1"/>
              <a:t>уақытта</a:t>
            </a:r>
            <a:r>
              <a:rPr lang="ru-RU" sz="2700" dirty="0"/>
              <a:t> </a:t>
            </a:r>
            <a:r>
              <a:rPr lang="ru-RU" sz="2700" dirty="0" err="1"/>
              <a:t>сәулеленудің</a:t>
            </a:r>
            <a:r>
              <a:rPr lang="ru-RU" sz="2700" dirty="0"/>
              <a:t> </a:t>
            </a:r>
            <a:r>
              <a:rPr lang="ru-RU" sz="2700" dirty="0" err="1"/>
              <a:t>нәтижесінде</a:t>
            </a:r>
            <a:r>
              <a:rPr lang="ru-RU" sz="2700" dirty="0"/>
              <a:t> </a:t>
            </a:r>
            <a:r>
              <a:rPr lang="ru-RU" sz="2700" dirty="0" err="1"/>
              <a:t>көрінеді</a:t>
            </a:r>
            <a:r>
              <a:rPr lang="ru-RU" sz="2700" dirty="0"/>
              <a:t>. </a:t>
            </a:r>
            <a:r>
              <a:rPr lang="ru-RU" sz="2700" dirty="0" err="1"/>
              <a:t>Ол</a:t>
            </a:r>
            <a:r>
              <a:rPr lang="ru-RU" sz="2700" dirty="0"/>
              <a:t> </a:t>
            </a:r>
            <a:r>
              <a:rPr lang="ru-RU" sz="2700" dirty="0" err="1"/>
              <a:t>ауыр</a:t>
            </a:r>
            <a:r>
              <a:rPr lang="ru-RU" sz="2700" dirty="0"/>
              <a:t> </a:t>
            </a:r>
            <a:r>
              <a:rPr lang="ru-RU" sz="2700" dirty="0" err="1"/>
              <a:t>интоксикациямен</a:t>
            </a:r>
            <a:r>
              <a:rPr lang="ru-RU" sz="2700" dirty="0"/>
              <a:t> </a:t>
            </a:r>
            <a:r>
              <a:rPr lang="ru-RU" sz="2700" dirty="0" err="1"/>
              <a:t>және</a:t>
            </a:r>
            <a:r>
              <a:rPr lang="ru-RU" sz="2700" dirty="0"/>
              <a:t> </a:t>
            </a:r>
            <a:r>
              <a:rPr lang="ru-RU" sz="2700" dirty="0" err="1"/>
              <a:t>гемодинамикалық</a:t>
            </a:r>
            <a:r>
              <a:rPr lang="ru-RU" sz="2700" dirty="0"/>
              <a:t> </a:t>
            </a:r>
            <a:r>
              <a:rPr lang="ru-RU" sz="2700" dirty="0" err="1"/>
              <a:t>бұзылыстармен</a:t>
            </a:r>
            <a:r>
              <a:rPr lang="ru-RU" sz="2700" dirty="0"/>
              <a:t> </a:t>
            </a:r>
            <a:r>
              <a:rPr lang="ru-RU" sz="2700" dirty="0" err="1"/>
              <a:t>сипатталады</a:t>
            </a:r>
            <a:r>
              <a:rPr lang="ru-RU" sz="2700" dirty="0"/>
              <a:t>.</a:t>
            </a:r>
          </a:p>
          <a:p>
            <a:pPr indent="534988" algn="just"/>
            <a:r>
              <a:rPr lang="ru-RU" sz="2700" b="1" dirty="0" err="1">
                <a:solidFill>
                  <a:srgbClr val="FF0000"/>
                </a:solidFill>
              </a:rPr>
              <a:t>Церебральды</a:t>
            </a:r>
            <a:r>
              <a:rPr lang="ru-RU" sz="2700" b="1" dirty="0">
                <a:solidFill>
                  <a:srgbClr val="FF0000"/>
                </a:solidFill>
              </a:rPr>
              <a:t> </a:t>
            </a:r>
            <a:r>
              <a:rPr lang="ru-RU" sz="2700" b="1" dirty="0" err="1">
                <a:solidFill>
                  <a:srgbClr val="FF0000"/>
                </a:solidFill>
              </a:rPr>
              <a:t>зақымдану</a:t>
            </a:r>
            <a:r>
              <a:rPr lang="ru-RU" sz="2700" b="1" dirty="0">
                <a:solidFill>
                  <a:srgbClr val="FF0000"/>
                </a:solidFill>
              </a:rPr>
              <a:t> </a:t>
            </a:r>
            <a:r>
              <a:rPr lang="ru-RU" sz="2700" b="1" dirty="0" err="1">
                <a:solidFill>
                  <a:srgbClr val="FF0000"/>
                </a:solidFill>
              </a:rPr>
              <a:t>формасы</a:t>
            </a:r>
            <a:r>
              <a:rPr lang="ru-RU" sz="2700" b="1" dirty="0">
                <a:solidFill>
                  <a:srgbClr val="FF0000"/>
                </a:solidFill>
              </a:rPr>
              <a:t> </a:t>
            </a:r>
            <a:r>
              <a:rPr lang="ru-RU" sz="2700" dirty="0"/>
              <a:t>- 80 Гр-</a:t>
            </a:r>
            <a:r>
              <a:rPr lang="ru-RU" sz="2700" dirty="0" err="1"/>
              <a:t>ден</a:t>
            </a:r>
            <a:r>
              <a:rPr lang="ru-RU" sz="2700" dirty="0"/>
              <a:t> </a:t>
            </a:r>
            <a:r>
              <a:rPr lang="ru-RU" sz="2700" dirty="0" err="1"/>
              <a:t>жоғары</a:t>
            </a:r>
            <a:r>
              <a:rPr lang="ru-RU" sz="2700" dirty="0"/>
              <a:t> </a:t>
            </a:r>
            <a:r>
              <a:rPr lang="ru-RU" sz="2700" dirty="0" err="1"/>
              <a:t>дозасымен</a:t>
            </a:r>
            <a:r>
              <a:rPr lang="ru-RU" sz="2700" dirty="0"/>
              <a:t> </a:t>
            </a:r>
            <a:r>
              <a:rPr lang="ru-RU" sz="2700" dirty="0" err="1"/>
              <a:t>бір</a:t>
            </a:r>
            <a:r>
              <a:rPr lang="ru-RU" sz="2700" dirty="0"/>
              <a:t> </a:t>
            </a:r>
            <a:r>
              <a:rPr lang="ru-RU" sz="2700" dirty="0" err="1"/>
              <a:t>мезгілде</a:t>
            </a:r>
            <a:r>
              <a:rPr lang="ru-RU" sz="2700" dirty="0"/>
              <a:t> / </a:t>
            </a:r>
            <a:r>
              <a:rPr lang="ru-RU" sz="2700" dirty="0" err="1"/>
              <a:t>қысқа</a:t>
            </a:r>
            <a:r>
              <a:rPr lang="ru-RU" sz="2700" dirty="0"/>
              <a:t> </a:t>
            </a:r>
            <a:r>
              <a:rPr lang="ru-RU" sz="2700" dirty="0" err="1"/>
              <a:t>уақытта</a:t>
            </a:r>
            <a:r>
              <a:rPr lang="ru-RU" sz="2700" dirty="0"/>
              <a:t> </a:t>
            </a:r>
            <a:r>
              <a:rPr lang="ru-RU" sz="2700" dirty="0" err="1"/>
              <a:t>сәулеленудің</a:t>
            </a:r>
            <a:r>
              <a:rPr lang="ru-RU" sz="2700" dirty="0"/>
              <a:t> </a:t>
            </a:r>
            <a:r>
              <a:rPr lang="ru-RU" sz="2700" dirty="0" err="1"/>
              <a:t>нәтижесінде</a:t>
            </a:r>
            <a:r>
              <a:rPr lang="ru-RU" sz="2700" dirty="0"/>
              <a:t> </a:t>
            </a:r>
            <a:r>
              <a:rPr lang="ru-RU" sz="2700" dirty="0" err="1"/>
              <a:t>болады</a:t>
            </a:r>
            <a:r>
              <a:rPr lang="ru-RU" sz="2700" dirty="0"/>
              <a:t>. </a:t>
            </a:r>
            <a:r>
              <a:rPr lang="ru-RU" sz="2700" dirty="0" err="1"/>
              <a:t>Өлім</a:t>
            </a:r>
            <a:r>
              <a:rPr lang="ru-RU" sz="2700" dirty="0"/>
              <a:t> </a:t>
            </a:r>
            <a:r>
              <a:rPr lang="ru-RU" sz="2700" dirty="0" err="1"/>
              <a:t>нәтижесі</a:t>
            </a:r>
            <a:r>
              <a:rPr lang="ru-RU" sz="2700" dirty="0"/>
              <a:t> </a:t>
            </a:r>
            <a:r>
              <a:rPr lang="ru-RU" sz="2700" dirty="0" err="1"/>
              <a:t>сәулеленуден</a:t>
            </a:r>
            <a:r>
              <a:rPr lang="ru-RU" sz="2700" dirty="0"/>
              <a:t> </a:t>
            </a:r>
            <a:r>
              <a:rPr lang="ru-RU" sz="2700" dirty="0" err="1"/>
              <a:t>кейін</a:t>
            </a:r>
            <a:r>
              <a:rPr lang="ru-RU" sz="2700" dirty="0"/>
              <a:t> 1-3 </a:t>
            </a:r>
            <a:r>
              <a:rPr lang="ru-RU" sz="2700" dirty="0" err="1"/>
              <a:t>күн</a:t>
            </a:r>
            <a:r>
              <a:rPr lang="ru-RU" sz="2700" dirty="0"/>
              <a:t> </a:t>
            </a:r>
            <a:r>
              <a:rPr lang="ru-RU" sz="2700" dirty="0" err="1"/>
              <a:t>өткен</a:t>
            </a:r>
            <a:r>
              <a:rPr lang="ru-RU" sz="2700" dirty="0"/>
              <a:t> </a:t>
            </a:r>
            <a:r>
              <a:rPr lang="ru-RU" sz="2700" dirty="0" err="1"/>
              <a:t>соң</a:t>
            </a:r>
            <a:r>
              <a:rPr lang="ru-RU" sz="2700" dirty="0"/>
              <a:t> </a:t>
            </a:r>
            <a:r>
              <a:rPr lang="ru-RU" sz="2700" dirty="0" err="1"/>
              <a:t>церебральды</a:t>
            </a:r>
            <a:r>
              <a:rPr lang="ru-RU" sz="2700" dirty="0"/>
              <a:t> </a:t>
            </a:r>
            <a:r>
              <a:rPr lang="ru-RU" sz="2700" dirty="0" err="1"/>
              <a:t>ісінуімен</a:t>
            </a:r>
            <a:r>
              <a:rPr lang="ru-RU" sz="2700" dirty="0"/>
              <a:t> (отек мозга) </a:t>
            </a:r>
            <a:r>
              <a:rPr lang="ru-RU" sz="2700" dirty="0" err="1"/>
              <a:t>жүреді</a:t>
            </a:r>
            <a:r>
              <a:rPr lang="ru-RU" sz="2700" dirty="0"/>
              <a:t>.</a:t>
            </a:r>
          </a:p>
        </p:txBody>
      </p:sp>
    </p:spTree>
    <p:extLst>
      <p:ext uri="{BB962C8B-B14F-4D97-AF65-F5344CB8AC3E}">
        <p14:creationId xmlns:p14="http://schemas.microsoft.com/office/powerpoint/2010/main" val="112498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9" y="365126"/>
            <a:ext cx="8547699" cy="1325563"/>
          </a:xfrm>
        </p:spPr>
        <p:txBody>
          <a:bodyPr>
            <a:normAutofit/>
          </a:bodyPr>
          <a:lstStyle/>
          <a:p>
            <a:r>
              <a:rPr lang="kk-KZ" dirty="0">
                <a:latin typeface="Times New Roman" panose="02020603050405020304" pitchFamily="18" charset="0"/>
                <a:cs typeface="Times New Roman" panose="02020603050405020304" pitchFamily="18" charset="0"/>
              </a:rPr>
              <a:t>Өткір сәуле ауруының түрлері (ӨСА) – </a:t>
            </a:r>
            <a:br>
              <a:rPr lang="kk-KZ" dirty="0">
                <a:latin typeface="Times New Roman" panose="02020603050405020304" pitchFamily="18" charset="0"/>
                <a:cs typeface="Times New Roman" panose="02020603050405020304" pitchFamily="18" charset="0"/>
              </a:rPr>
            </a:br>
            <a:r>
              <a:rPr lang="kk-KZ" dirty="0">
                <a:latin typeface="Times New Roman" panose="02020603050405020304" pitchFamily="18" charset="0"/>
                <a:cs typeface="Times New Roman" panose="02020603050405020304" pitchFamily="18" charset="0"/>
              </a:rPr>
              <a:t>6 Гр дейінгі дозада</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48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7"/>
          <p:cNvSpPr>
            <a:spLocks noGrp="1"/>
          </p:cNvSpPr>
          <p:nvPr>
            <p:ph type="title"/>
          </p:nvPr>
        </p:nvSpPr>
        <p:spPr>
          <a:xfrm>
            <a:off x="179387" y="344424"/>
            <a:ext cx="8785226" cy="880872"/>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2800"/>
              <a:buFont typeface="Arial"/>
              <a:buNone/>
            </a:pPr>
            <a:r>
              <a:rPr lang="en-US" sz="2800" b="1" i="0" u="none" dirty="0">
                <a:solidFill>
                  <a:srgbClr val="FF0000"/>
                </a:solidFill>
                <a:latin typeface="Arial"/>
                <a:ea typeface="Arial"/>
                <a:cs typeface="Arial"/>
                <a:sym typeface="Arial"/>
              </a:rPr>
              <a:t>1-10 </a:t>
            </a:r>
            <a:r>
              <a:rPr lang="kk-KZ" sz="2800" b="1" i="0" u="none" dirty="0">
                <a:solidFill>
                  <a:srgbClr val="FF0000"/>
                </a:solidFill>
                <a:latin typeface="Arial"/>
                <a:ea typeface="Arial"/>
                <a:cs typeface="Arial"/>
                <a:sym typeface="Arial"/>
              </a:rPr>
              <a:t>Гр</a:t>
            </a:r>
            <a:r>
              <a:rPr lang="en-US" sz="2800" b="1" i="0" u="none" dirty="0">
                <a:solidFill>
                  <a:srgbClr val="FF0000"/>
                </a:solidFill>
                <a:latin typeface="Arial"/>
                <a:ea typeface="Arial"/>
                <a:cs typeface="Arial"/>
                <a:sym typeface="Arial"/>
              </a:rPr>
              <a:t> </a:t>
            </a:r>
            <a:r>
              <a:rPr lang="kk-KZ" sz="2800" b="1" i="0" u="none" dirty="0">
                <a:solidFill>
                  <a:srgbClr val="FF0000"/>
                </a:solidFill>
                <a:latin typeface="Arial"/>
                <a:ea typeface="Arial"/>
                <a:cs typeface="Arial"/>
                <a:sym typeface="Arial"/>
              </a:rPr>
              <a:t>дозасында өткір сәулелік аурудың 4 дәрежелі ауыртпалық ажыратылады:</a:t>
            </a:r>
            <a:endParaRPr dirty="0">
              <a:solidFill>
                <a:srgbClr val="FF0000"/>
              </a:solidFill>
            </a:endParaRPr>
          </a:p>
        </p:txBody>
      </p:sp>
      <p:sp>
        <p:nvSpPr>
          <p:cNvPr id="182" name="Google Shape;182;p17"/>
          <p:cNvSpPr txBox="1">
            <a:spLocks noGrp="1"/>
          </p:cNvSpPr>
          <p:nvPr>
            <p:ph type="body" idx="1"/>
          </p:nvPr>
        </p:nvSpPr>
        <p:spPr>
          <a:xfrm>
            <a:off x="252539" y="1850136"/>
            <a:ext cx="8351837" cy="3599687"/>
          </a:xfrm>
          <a:prstGeom prst="rect">
            <a:avLst/>
          </a:prstGeom>
          <a:noFill/>
          <a:ln>
            <a:noFill/>
          </a:ln>
        </p:spPr>
        <p:txBody>
          <a:bodyPr spcFirstLastPara="1" wrap="square" lIns="91425" tIns="45700" rIns="91425" bIns="45700" anchor="t" anchorCtr="0">
            <a:noAutofit/>
          </a:bodyPr>
          <a:lstStyle/>
          <a:p>
            <a:pPr marL="0" marR="0" lvl="2" indent="484188" algn="just" rtl="0">
              <a:lnSpc>
                <a:spcPct val="100000"/>
              </a:lnSpc>
              <a:spcBef>
                <a:spcPts val="0"/>
              </a:spcBef>
              <a:spcAft>
                <a:spcPts val="0"/>
              </a:spcAft>
              <a:buClr>
                <a:schemeClr val="dk1"/>
              </a:buClr>
              <a:buSzPts val="1800"/>
              <a:buFont typeface="Noto Sans Symbols"/>
              <a:buChar char="●"/>
            </a:pPr>
            <a:r>
              <a:rPr lang="kk-KZ" sz="2400" b="0" i="0" u="none" strike="noStrike" cap="none" dirty="0">
                <a:solidFill>
                  <a:schemeClr val="dk1"/>
                </a:solidFill>
                <a:latin typeface="Arial"/>
                <a:ea typeface="Arial"/>
                <a:cs typeface="Arial"/>
                <a:sym typeface="Arial"/>
              </a:rPr>
              <a:t>Өткір сәулелік ауру</a:t>
            </a:r>
            <a:r>
              <a:rPr lang="en-US" sz="2400" b="0" i="0" u="none" strike="noStrike" cap="none" dirty="0">
                <a:solidFill>
                  <a:schemeClr val="dk1"/>
                </a:solidFill>
                <a:latin typeface="Arial"/>
                <a:ea typeface="Arial"/>
                <a:cs typeface="Arial"/>
                <a:sym typeface="Arial"/>
              </a:rPr>
              <a:t> I </a:t>
            </a:r>
            <a:r>
              <a:rPr lang="en-US" sz="2400" b="0" i="1" u="none" strike="noStrike" cap="none" dirty="0">
                <a:solidFill>
                  <a:schemeClr val="dk1"/>
                </a:solidFill>
                <a:latin typeface="Arial"/>
                <a:ea typeface="Arial"/>
                <a:cs typeface="Arial"/>
                <a:sym typeface="Arial"/>
              </a:rPr>
              <a:t>(</a:t>
            </a:r>
            <a:r>
              <a:rPr lang="kk-KZ" sz="2400" b="1" i="1" u="none" strike="noStrike" cap="none" dirty="0">
                <a:solidFill>
                  <a:schemeClr val="dk1"/>
                </a:solidFill>
                <a:latin typeface="Arial"/>
                <a:ea typeface="Arial"/>
                <a:cs typeface="Arial"/>
                <a:sym typeface="Arial"/>
              </a:rPr>
              <a:t>жеңіл</a:t>
            </a:r>
            <a:r>
              <a:rPr lang="en-US" sz="2400" b="0" i="1" u="none" strike="noStrike" cap="none" dirty="0">
                <a:solidFill>
                  <a:schemeClr val="dk1"/>
                </a:solidFill>
                <a:latin typeface="Arial"/>
                <a:ea typeface="Arial"/>
                <a:cs typeface="Arial"/>
                <a:sym typeface="Arial"/>
              </a:rPr>
              <a:t>) </a:t>
            </a:r>
            <a:r>
              <a:rPr lang="kk-KZ" sz="2400" b="0" i="1" u="none" strike="noStrike" cap="none" dirty="0">
                <a:solidFill>
                  <a:schemeClr val="dk1"/>
                </a:solidFill>
                <a:latin typeface="Arial"/>
                <a:ea typeface="Arial"/>
                <a:cs typeface="Arial"/>
                <a:sym typeface="Arial"/>
              </a:rPr>
              <a:t>дәрежесі</a:t>
            </a:r>
            <a:r>
              <a:rPr lang="en-US" sz="2400" b="0" i="1" u="none" strike="noStrike" cap="none" dirty="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(1-2 </a:t>
            </a:r>
            <a:r>
              <a:rPr lang="en-US" sz="2400" b="0" i="0" u="none" strike="noStrike" cap="none" dirty="0" err="1">
                <a:solidFill>
                  <a:schemeClr val="dk1"/>
                </a:solidFill>
                <a:latin typeface="Arial"/>
                <a:ea typeface="Arial"/>
                <a:cs typeface="Arial"/>
                <a:sym typeface="Arial"/>
              </a:rPr>
              <a:t>Гр</a:t>
            </a:r>
            <a:r>
              <a:rPr lang="en-US" sz="2400" b="0" i="0" u="none" strike="noStrike" cap="none" dirty="0">
                <a:solidFill>
                  <a:schemeClr val="dk1"/>
                </a:solidFill>
                <a:latin typeface="Arial"/>
                <a:ea typeface="Arial"/>
                <a:cs typeface="Arial"/>
                <a:sym typeface="Arial"/>
              </a:rPr>
              <a:t>).</a:t>
            </a:r>
            <a:endParaRPr lang="kk-KZ" sz="2400" b="0" i="0" u="none" strike="noStrike" cap="none" dirty="0">
              <a:solidFill>
                <a:schemeClr val="dk1"/>
              </a:solidFill>
              <a:latin typeface="Arial"/>
              <a:ea typeface="Arial"/>
              <a:cs typeface="Arial"/>
              <a:sym typeface="Arial"/>
            </a:endParaRPr>
          </a:p>
          <a:p>
            <a:pPr marL="0" marR="0" lvl="2" indent="0" algn="just" rtl="0">
              <a:lnSpc>
                <a:spcPct val="100000"/>
              </a:lnSpc>
              <a:spcBef>
                <a:spcPts val="0"/>
              </a:spcBef>
              <a:spcAft>
                <a:spcPts val="0"/>
              </a:spcAft>
              <a:buClr>
                <a:schemeClr val="dk1"/>
              </a:buClr>
              <a:buSzPts val="1800"/>
              <a:buNone/>
            </a:pPr>
            <a:endParaRPr sz="2400" dirty="0"/>
          </a:p>
          <a:p>
            <a:pPr marL="0" marR="0" lvl="2" indent="484188" algn="just" rtl="0">
              <a:lnSpc>
                <a:spcPct val="100000"/>
              </a:lnSpc>
              <a:spcBef>
                <a:spcPts val="480"/>
              </a:spcBef>
              <a:spcAft>
                <a:spcPts val="0"/>
              </a:spcAft>
              <a:buClr>
                <a:schemeClr val="dk1"/>
              </a:buClr>
              <a:buSzPts val="1800"/>
              <a:buFont typeface="Noto Sans Symbols"/>
              <a:buChar char="●"/>
            </a:pPr>
            <a:r>
              <a:rPr lang="kk-KZ" sz="2400" b="0" i="0" u="none" strike="noStrike" cap="none" dirty="0">
                <a:solidFill>
                  <a:schemeClr val="dk1"/>
                </a:solidFill>
                <a:latin typeface="Arial"/>
                <a:ea typeface="Arial"/>
                <a:cs typeface="Arial"/>
                <a:sym typeface="Arial"/>
              </a:rPr>
              <a:t>Өткір сәулелік ауру</a:t>
            </a:r>
            <a:r>
              <a:rPr lang="en-US" sz="2400" b="0" i="0" u="none" strike="noStrike" cap="none" dirty="0">
                <a:solidFill>
                  <a:schemeClr val="dk1"/>
                </a:solidFill>
                <a:latin typeface="Arial"/>
                <a:ea typeface="Arial"/>
                <a:cs typeface="Arial"/>
                <a:sym typeface="Arial"/>
              </a:rPr>
              <a:t> II </a:t>
            </a:r>
            <a:r>
              <a:rPr lang="en-US" sz="2400" b="1" i="1" u="none" strike="noStrike" cap="none" dirty="0">
                <a:solidFill>
                  <a:schemeClr val="dk1"/>
                </a:solidFill>
                <a:latin typeface="Arial"/>
                <a:ea typeface="Arial"/>
                <a:cs typeface="Arial"/>
                <a:sym typeface="Arial"/>
              </a:rPr>
              <a:t>(</a:t>
            </a:r>
            <a:r>
              <a:rPr lang="kk-KZ" sz="2400" b="1" i="1" u="none" strike="noStrike" cap="none" dirty="0">
                <a:solidFill>
                  <a:schemeClr val="dk1"/>
                </a:solidFill>
                <a:latin typeface="Arial"/>
                <a:ea typeface="Arial"/>
                <a:cs typeface="Arial"/>
                <a:sym typeface="Arial"/>
              </a:rPr>
              <a:t>орташа</a:t>
            </a:r>
            <a:r>
              <a:rPr lang="en-US" sz="2400" b="1" i="1" u="none" strike="noStrike" cap="none" dirty="0">
                <a:solidFill>
                  <a:schemeClr val="dk1"/>
                </a:solidFill>
                <a:latin typeface="Arial"/>
                <a:ea typeface="Arial"/>
                <a:cs typeface="Arial"/>
                <a:sym typeface="Arial"/>
              </a:rPr>
              <a:t>) </a:t>
            </a:r>
            <a:r>
              <a:rPr lang="kk-KZ" sz="2400" b="0" i="1" u="none" strike="noStrike" cap="none" dirty="0">
                <a:solidFill>
                  <a:schemeClr val="dk1"/>
                </a:solidFill>
                <a:latin typeface="Arial"/>
                <a:ea typeface="Arial"/>
                <a:cs typeface="Arial"/>
                <a:sym typeface="Arial"/>
              </a:rPr>
              <a:t>дәрежесі</a:t>
            </a:r>
            <a:r>
              <a:rPr lang="en-US" sz="2400" b="0" i="1" u="none" strike="noStrike" cap="none" dirty="0">
                <a:solidFill>
                  <a:schemeClr val="dk1"/>
                </a:solidFill>
                <a:latin typeface="Arial"/>
                <a:ea typeface="Arial"/>
                <a:cs typeface="Arial"/>
                <a:sym typeface="Arial"/>
              </a:rPr>
              <a:t> (2-4 </a:t>
            </a:r>
            <a:r>
              <a:rPr lang="en-US" sz="2400" b="0" i="0" u="none" strike="noStrike" cap="none" dirty="0" err="1">
                <a:solidFill>
                  <a:schemeClr val="dk1"/>
                </a:solidFill>
                <a:latin typeface="Arial"/>
                <a:ea typeface="Arial"/>
                <a:cs typeface="Arial"/>
                <a:sym typeface="Arial"/>
              </a:rPr>
              <a:t>Гр</a:t>
            </a:r>
            <a:r>
              <a:rPr lang="en-US" sz="2400" b="0" i="0" u="none" strike="noStrike" cap="none" dirty="0">
                <a:solidFill>
                  <a:schemeClr val="dk1"/>
                </a:solidFill>
                <a:latin typeface="Arial"/>
                <a:ea typeface="Arial"/>
                <a:cs typeface="Arial"/>
                <a:sym typeface="Arial"/>
              </a:rPr>
              <a:t>).</a:t>
            </a:r>
            <a:endParaRPr lang="kk-KZ" sz="2400" b="0" i="0" u="none" strike="noStrike" cap="none" dirty="0">
              <a:solidFill>
                <a:schemeClr val="dk1"/>
              </a:solidFill>
              <a:latin typeface="Arial"/>
              <a:ea typeface="Arial"/>
              <a:cs typeface="Arial"/>
              <a:sym typeface="Arial"/>
            </a:endParaRPr>
          </a:p>
          <a:p>
            <a:pPr marL="0" marR="0" lvl="2" indent="0" algn="just" rtl="0">
              <a:lnSpc>
                <a:spcPct val="100000"/>
              </a:lnSpc>
              <a:spcBef>
                <a:spcPts val="480"/>
              </a:spcBef>
              <a:spcAft>
                <a:spcPts val="0"/>
              </a:spcAft>
              <a:buClr>
                <a:schemeClr val="dk1"/>
              </a:buClr>
              <a:buSzPts val="1800"/>
              <a:buNone/>
            </a:pPr>
            <a:endParaRPr sz="2400" dirty="0"/>
          </a:p>
          <a:p>
            <a:pPr marL="0" marR="0" lvl="2" indent="484188" algn="just" rtl="0">
              <a:lnSpc>
                <a:spcPct val="100000"/>
              </a:lnSpc>
              <a:spcBef>
                <a:spcPts val="480"/>
              </a:spcBef>
              <a:spcAft>
                <a:spcPts val="0"/>
              </a:spcAft>
              <a:buClr>
                <a:schemeClr val="dk1"/>
              </a:buClr>
              <a:buSzPts val="1800"/>
              <a:buFont typeface="Noto Sans Symbols"/>
              <a:buChar char="●"/>
            </a:pPr>
            <a:r>
              <a:rPr lang="kk-KZ" sz="2400" b="0" i="0" u="none" strike="noStrike" cap="none" dirty="0">
                <a:solidFill>
                  <a:schemeClr val="dk1"/>
                </a:solidFill>
                <a:latin typeface="Arial"/>
                <a:ea typeface="Arial"/>
                <a:cs typeface="Arial"/>
                <a:sym typeface="Arial"/>
              </a:rPr>
              <a:t>Өткір сәулелік ауру</a:t>
            </a:r>
            <a:r>
              <a:rPr lang="en-US" sz="2400" b="0" i="0" u="none" strike="noStrike" cap="none" dirty="0">
                <a:solidFill>
                  <a:schemeClr val="dk1"/>
                </a:solidFill>
                <a:latin typeface="Arial"/>
                <a:ea typeface="Arial"/>
                <a:cs typeface="Arial"/>
                <a:sym typeface="Arial"/>
              </a:rPr>
              <a:t> III </a:t>
            </a:r>
            <a:r>
              <a:rPr lang="en-US" sz="2400" b="1" i="1" u="none" strike="noStrike" cap="none" dirty="0">
                <a:solidFill>
                  <a:schemeClr val="dk1"/>
                </a:solidFill>
                <a:latin typeface="Arial"/>
                <a:ea typeface="Arial"/>
                <a:cs typeface="Arial"/>
                <a:sym typeface="Arial"/>
              </a:rPr>
              <a:t>(</a:t>
            </a:r>
            <a:r>
              <a:rPr lang="kk-KZ" sz="2400" b="1" i="1" u="none" strike="noStrike" cap="none" dirty="0">
                <a:solidFill>
                  <a:schemeClr val="dk1"/>
                </a:solidFill>
                <a:latin typeface="Arial"/>
                <a:ea typeface="Arial"/>
                <a:cs typeface="Arial"/>
                <a:sym typeface="Arial"/>
              </a:rPr>
              <a:t>ауыр</a:t>
            </a:r>
            <a:r>
              <a:rPr lang="en-US" sz="2400" b="1" i="1" u="none" strike="noStrike" cap="none" dirty="0">
                <a:solidFill>
                  <a:schemeClr val="dk1"/>
                </a:solidFill>
                <a:latin typeface="Arial"/>
                <a:ea typeface="Arial"/>
                <a:cs typeface="Arial"/>
                <a:sym typeface="Arial"/>
              </a:rPr>
              <a:t>) </a:t>
            </a:r>
            <a:r>
              <a:rPr lang="kk-KZ" sz="2400" b="0" i="1" u="none" strike="noStrike" cap="none" dirty="0">
                <a:solidFill>
                  <a:schemeClr val="dk1"/>
                </a:solidFill>
                <a:latin typeface="Arial"/>
                <a:ea typeface="Arial"/>
                <a:cs typeface="Arial"/>
                <a:sym typeface="Arial"/>
              </a:rPr>
              <a:t>дәрежесі</a:t>
            </a:r>
            <a:r>
              <a:rPr lang="en-US" sz="2400" b="0" i="0" u="none" strike="noStrike" cap="none" dirty="0">
                <a:solidFill>
                  <a:schemeClr val="dk1"/>
                </a:solidFill>
                <a:latin typeface="Arial"/>
                <a:ea typeface="Arial"/>
                <a:cs typeface="Arial"/>
                <a:sym typeface="Arial"/>
              </a:rPr>
              <a:t>(4-6 </a:t>
            </a:r>
            <a:r>
              <a:rPr lang="en-US" sz="2400" b="0" i="0" u="none" strike="noStrike" cap="none" dirty="0" err="1">
                <a:solidFill>
                  <a:schemeClr val="dk1"/>
                </a:solidFill>
                <a:latin typeface="Arial"/>
                <a:ea typeface="Arial"/>
                <a:cs typeface="Arial"/>
                <a:sym typeface="Arial"/>
              </a:rPr>
              <a:t>Гр</a:t>
            </a:r>
            <a:r>
              <a:rPr lang="en-US" sz="2400" b="0" i="0" u="none" strike="noStrike" cap="none" dirty="0">
                <a:solidFill>
                  <a:schemeClr val="dk1"/>
                </a:solidFill>
                <a:latin typeface="Arial"/>
                <a:ea typeface="Arial"/>
                <a:cs typeface="Arial"/>
                <a:sym typeface="Arial"/>
              </a:rPr>
              <a:t>).</a:t>
            </a:r>
            <a:endParaRPr lang="kk-KZ" sz="2400" b="0" i="0" u="none" strike="noStrike" cap="none" dirty="0">
              <a:solidFill>
                <a:schemeClr val="dk1"/>
              </a:solidFill>
              <a:latin typeface="Arial"/>
              <a:ea typeface="Arial"/>
              <a:cs typeface="Arial"/>
              <a:sym typeface="Arial"/>
            </a:endParaRPr>
          </a:p>
          <a:p>
            <a:pPr marL="0" marR="0" lvl="2" indent="0" algn="just" rtl="0">
              <a:lnSpc>
                <a:spcPct val="100000"/>
              </a:lnSpc>
              <a:spcBef>
                <a:spcPts val="480"/>
              </a:spcBef>
              <a:spcAft>
                <a:spcPts val="0"/>
              </a:spcAft>
              <a:buClr>
                <a:schemeClr val="dk1"/>
              </a:buClr>
              <a:buSzPts val="1800"/>
              <a:buNone/>
            </a:pPr>
            <a:endParaRPr sz="2400" dirty="0"/>
          </a:p>
          <a:p>
            <a:pPr marL="0" marR="0" lvl="2" indent="484188" algn="just" rtl="0">
              <a:lnSpc>
                <a:spcPct val="100000"/>
              </a:lnSpc>
              <a:spcBef>
                <a:spcPts val="480"/>
              </a:spcBef>
              <a:spcAft>
                <a:spcPts val="0"/>
              </a:spcAft>
              <a:buClr>
                <a:schemeClr val="dk1"/>
              </a:buClr>
              <a:buSzPts val="1800"/>
              <a:buFont typeface="Noto Sans Symbols"/>
              <a:buChar char="●"/>
            </a:pPr>
            <a:r>
              <a:rPr lang="en-US" sz="2400" b="0" i="0" u="none" strike="noStrike" cap="none" dirty="0">
                <a:solidFill>
                  <a:schemeClr val="dk1"/>
                </a:solidFill>
                <a:latin typeface="Arial"/>
                <a:ea typeface="Arial"/>
                <a:cs typeface="Arial"/>
                <a:sym typeface="Arial"/>
              </a:rPr>
              <a:t>6 </a:t>
            </a:r>
            <a:r>
              <a:rPr lang="en-US" sz="2400" b="0" i="0" u="none" strike="noStrike" cap="none" dirty="0" err="1">
                <a:solidFill>
                  <a:schemeClr val="dk1"/>
                </a:solidFill>
                <a:latin typeface="Arial"/>
                <a:ea typeface="Arial"/>
                <a:cs typeface="Arial"/>
                <a:sym typeface="Arial"/>
              </a:rPr>
              <a:t>Гр</a:t>
            </a:r>
            <a:r>
              <a:rPr lang="en-US" sz="2400" b="0" i="0" u="none" strike="noStrike" cap="none" dirty="0">
                <a:solidFill>
                  <a:schemeClr val="dk1"/>
                </a:solidFill>
                <a:latin typeface="Arial"/>
                <a:ea typeface="Arial"/>
                <a:cs typeface="Arial"/>
                <a:sym typeface="Arial"/>
              </a:rPr>
              <a:t> </a:t>
            </a:r>
            <a:r>
              <a:rPr lang="kk-KZ" sz="2400" b="0" i="0" u="none" strike="noStrike" cap="none" dirty="0">
                <a:solidFill>
                  <a:schemeClr val="dk1"/>
                </a:solidFill>
                <a:latin typeface="Arial"/>
                <a:ea typeface="Arial"/>
                <a:cs typeface="Arial"/>
                <a:sym typeface="Arial"/>
              </a:rPr>
              <a:t>дозадан жоғары болғанда өткір сәулелік ауру</a:t>
            </a:r>
            <a:r>
              <a:rPr lang="en-US" sz="2400" b="0" i="0" u="none" strike="noStrike" cap="none" dirty="0">
                <a:solidFill>
                  <a:schemeClr val="dk1"/>
                </a:solidFill>
                <a:latin typeface="Arial"/>
                <a:ea typeface="Arial"/>
                <a:cs typeface="Arial"/>
                <a:sym typeface="Arial"/>
              </a:rPr>
              <a:t> </a:t>
            </a:r>
            <a:endParaRPr lang="kk-KZ" sz="2400" b="0" i="0" u="none" strike="noStrike" cap="none" dirty="0">
              <a:solidFill>
                <a:schemeClr val="dk1"/>
              </a:solidFill>
              <a:latin typeface="Arial"/>
              <a:ea typeface="Arial"/>
              <a:cs typeface="Arial"/>
              <a:sym typeface="Arial"/>
            </a:endParaRPr>
          </a:p>
          <a:p>
            <a:pPr marL="0" marR="0" lvl="2" indent="484188" algn="just" rtl="0">
              <a:lnSpc>
                <a:spcPct val="100000"/>
              </a:lnSpc>
              <a:spcBef>
                <a:spcPts val="480"/>
              </a:spcBef>
              <a:spcAft>
                <a:spcPts val="0"/>
              </a:spcAft>
              <a:buClr>
                <a:schemeClr val="dk1"/>
              </a:buClr>
              <a:buSzPts val="1800"/>
              <a:buNone/>
            </a:pPr>
            <a:r>
              <a:rPr lang="en-US" sz="2400" b="0" i="1" u="none" strike="noStrike" cap="none" dirty="0">
                <a:solidFill>
                  <a:schemeClr val="dk1"/>
                </a:solidFill>
                <a:latin typeface="Arial"/>
                <a:ea typeface="Arial"/>
                <a:cs typeface="Arial"/>
                <a:sym typeface="Arial"/>
              </a:rPr>
              <a:t>IV </a:t>
            </a:r>
            <a:r>
              <a:rPr lang="en-US" sz="2400" b="1" i="1" u="none" strike="noStrike" cap="none" dirty="0">
                <a:solidFill>
                  <a:schemeClr val="dk1"/>
                </a:solidFill>
                <a:latin typeface="Arial"/>
                <a:ea typeface="Arial"/>
                <a:cs typeface="Arial"/>
                <a:sym typeface="Arial"/>
              </a:rPr>
              <a:t>(</a:t>
            </a:r>
            <a:r>
              <a:rPr lang="kk-KZ" sz="2400" b="1" i="1" u="none" strike="noStrike" cap="none" dirty="0">
                <a:solidFill>
                  <a:schemeClr val="dk1"/>
                </a:solidFill>
                <a:latin typeface="Arial"/>
                <a:ea typeface="Arial"/>
                <a:cs typeface="Arial"/>
                <a:sym typeface="Arial"/>
              </a:rPr>
              <a:t>өте ауыр</a:t>
            </a:r>
            <a:r>
              <a:rPr lang="en-US" sz="2400" b="1" i="1" u="none" strike="noStrike" cap="none" dirty="0">
                <a:solidFill>
                  <a:schemeClr val="dk1"/>
                </a:solidFill>
                <a:latin typeface="Arial"/>
                <a:ea typeface="Arial"/>
                <a:cs typeface="Arial"/>
                <a:sym typeface="Arial"/>
              </a:rPr>
              <a:t>) </a:t>
            </a:r>
            <a:r>
              <a:rPr lang="kk-KZ" sz="2400" u="none" strike="noStrike" cap="none" dirty="0">
                <a:solidFill>
                  <a:schemeClr val="dk1"/>
                </a:solidFill>
                <a:latin typeface="Arial"/>
                <a:ea typeface="Arial"/>
                <a:cs typeface="Arial"/>
                <a:sym typeface="Arial"/>
              </a:rPr>
              <a:t>дәрежесі</a:t>
            </a:r>
            <a:r>
              <a:rPr lang="en-US" sz="2400" b="0" i="1" u="none" strike="noStrike" cap="none" dirty="0">
                <a:solidFill>
                  <a:schemeClr val="dk1"/>
                </a:solidFill>
                <a:latin typeface="Arial"/>
                <a:ea typeface="Arial"/>
                <a:cs typeface="Arial"/>
                <a:sym typeface="Arial"/>
              </a:rPr>
              <a:t>.</a:t>
            </a: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20"/>
          <p:cNvSpPr>
            <a:spLocks noGrp="1"/>
          </p:cNvSpPr>
          <p:nvPr>
            <p:ph type="title"/>
          </p:nvPr>
        </p:nvSpPr>
        <p:spPr>
          <a:xfrm>
            <a:off x="432816" y="189706"/>
            <a:ext cx="7924800" cy="484189"/>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kk-KZ" sz="2800" b="1" i="0" u="none" dirty="0">
                <a:solidFill>
                  <a:srgbClr val="FF0000"/>
                </a:solidFill>
                <a:latin typeface="Arial"/>
                <a:ea typeface="Arial"/>
                <a:cs typeface="Arial"/>
                <a:sym typeface="Arial"/>
              </a:rPr>
              <a:t>Ауру нәтижелері</a:t>
            </a:r>
            <a:endParaRPr sz="2800" dirty="0">
              <a:solidFill>
                <a:srgbClr val="FF0000"/>
              </a:solidFill>
            </a:endParaRPr>
          </a:p>
        </p:txBody>
      </p:sp>
      <p:grpSp>
        <p:nvGrpSpPr>
          <p:cNvPr id="246" name="Google Shape;246;p20"/>
          <p:cNvGrpSpPr/>
          <p:nvPr/>
        </p:nvGrpSpPr>
        <p:grpSpPr>
          <a:xfrm>
            <a:off x="265176" y="1060704"/>
            <a:ext cx="8558784" cy="5431536"/>
            <a:chOff x="528" y="1488"/>
            <a:chExt cx="4846" cy="2346"/>
          </a:xfrm>
        </p:grpSpPr>
        <p:sp>
          <p:nvSpPr>
            <p:cNvPr id="247" name="Google Shape;247;p20"/>
            <p:cNvSpPr txBox="1"/>
            <p:nvPr/>
          </p:nvSpPr>
          <p:spPr>
            <a:xfrm>
              <a:off x="4384" y="3131"/>
              <a:ext cx="990" cy="7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p20"/>
            <p:cNvSpPr txBox="1"/>
            <p:nvPr/>
          </p:nvSpPr>
          <p:spPr>
            <a:xfrm>
              <a:off x="3396" y="3131"/>
              <a:ext cx="988" cy="70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200"/>
                <a:buFont typeface="Times New Roman"/>
                <a:buNone/>
              </a:pPr>
              <a:r>
                <a:rPr lang="en-US" b="0" i="0" u="none" dirty="0">
                  <a:solidFill>
                    <a:schemeClr val="dk1"/>
                  </a:solidFill>
                  <a:latin typeface="Times New Roman"/>
                  <a:ea typeface="Times New Roman"/>
                  <a:cs typeface="Times New Roman"/>
                  <a:sym typeface="Times New Roman"/>
                </a:rPr>
                <a:t>1 – 3 </a:t>
              </a:r>
              <a:r>
                <a:rPr lang="kk-KZ" b="0" i="0" u="none" dirty="0">
                  <a:solidFill>
                    <a:schemeClr val="dk1"/>
                  </a:solidFill>
                  <a:latin typeface="Times New Roman"/>
                  <a:ea typeface="Times New Roman"/>
                  <a:cs typeface="Times New Roman"/>
                  <a:sym typeface="Times New Roman"/>
                </a:rPr>
                <a:t>жыл</a:t>
              </a:r>
              <a:endParaRPr dirty="0"/>
            </a:p>
          </p:txBody>
        </p:sp>
        <p:sp>
          <p:nvSpPr>
            <p:cNvPr id="249" name="Google Shape;249;p20"/>
            <p:cNvSpPr txBox="1"/>
            <p:nvPr/>
          </p:nvSpPr>
          <p:spPr>
            <a:xfrm>
              <a:off x="2405" y="3131"/>
              <a:ext cx="990" cy="70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200"/>
                <a:buFont typeface="Times New Roman"/>
                <a:buNone/>
              </a:pPr>
              <a:r>
                <a:rPr lang="en-US" b="0" i="0" u="none" dirty="0">
                  <a:solidFill>
                    <a:schemeClr val="dk1"/>
                  </a:solidFill>
                  <a:latin typeface="Times New Roman"/>
                  <a:ea typeface="Times New Roman"/>
                  <a:cs typeface="Times New Roman"/>
                  <a:sym typeface="Times New Roman"/>
                </a:rPr>
                <a:t>3 – 4 </a:t>
              </a:r>
              <a:r>
                <a:rPr lang="kk-KZ" b="0" i="0" u="none" dirty="0">
                  <a:solidFill>
                    <a:schemeClr val="dk1"/>
                  </a:solidFill>
                  <a:latin typeface="Times New Roman"/>
                  <a:ea typeface="Times New Roman"/>
                  <a:cs typeface="Times New Roman"/>
                  <a:sym typeface="Times New Roman"/>
                </a:rPr>
                <a:t>ай</a:t>
              </a:r>
              <a:endParaRPr dirty="0"/>
            </a:p>
          </p:txBody>
        </p:sp>
        <p:sp>
          <p:nvSpPr>
            <p:cNvPr id="250" name="Google Shape;250;p20"/>
            <p:cNvSpPr txBox="1"/>
            <p:nvPr/>
          </p:nvSpPr>
          <p:spPr>
            <a:xfrm>
              <a:off x="1418" y="3131"/>
              <a:ext cx="988" cy="70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200"/>
                <a:buFont typeface="Times New Roman"/>
                <a:buNone/>
              </a:pPr>
              <a:r>
                <a:rPr lang="en-US" b="0" i="0" u="none" dirty="0">
                  <a:solidFill>
                    <a:schemeClr val="dk1"/>
                  </a:solidFill>
                  <a:latin typeface="Times New Roman"/>
                  <a:ea typeface="Times New Roman"/>
                  <a:cs typeface="Times New Roman"/>
                  <a:sym typeface="Times New Roman"/>
                </a:rPr>
                <a:t>2 – 3 </a:t>
              </a:r>
              <a:r>
                <a:rPr lang="kk-KZ" b="0" i="0" u="none" dirty="0">
                  <a:solidFill>
                    <a:schemeClr val="dk1"/>
                  </a:solidFill>
                  <a:latin typeface="Times New Roman"/>
                  <a:ea typeface="Times New Roman"/>
                  <a:cs typeface="Times New Roman"/>
                  <a:sym typeface="Times New Roman"/>
                </a:rPr>
                <a:t>ай</a:t>
              </a:r>
              <a:endParaRPr dirty="0"/>
            </a:p>
          </p:txBody>
        </p:sp>
        <p:sp>
          <p:nvSpPr>
            <p:cNvPr id="251" name="Google Shape;251;p20"/>
            <p:cNvSpPr txBox="1"/>
            <p:nvPr/>
          </p:nvSpPr>
          <p:spPr>
            <a:xfrm>
              <a:off x="528" y="3131"/>
              <a:ext cx="890" cy="70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Times New Roman"/>
                <a:buNone/>
              </a:pPr>
              <a:endParaRPr lang="kk-KZ" sz="1200" b="1" i="0" u="none" dirty="0">
                <a:solidFill>
                  <a:schemeClr val="dk1"/>
                </a:solidFill>
                <a:latin typeface="Times New Roman"/>
                <a:ea typeface="Times New Roman"/>
                <a:cs typeface="Times New Roman"/>
                <a:sym typeface="Times New Roman"/>
              </a:endParaRPr>
            </a:p>
            <a:p>
              <a:pPr marL="92075" indent="14288">
                <a:buClr>
                  <a:schemeClr val="dk1"/>
                </a:buClr>
                <a:buSzPts val="1200"/>
              </a:pPr>
              <a:r>
                <a:rPr lang="kk-KZ" sz="1600" b="1" i="0" u="none" dirty="0">
                  <a:solidFill>
                    <a:schemeClr val="dk1"/>
                  </a:solidFill>
                  <a:latin typeface="Times New Roman"/>
                  <a:ea typeface="Times New Roman"/>
                  <a:cs typeface="Times New Roman"/>
                  <a:sym typeface="Times New Roman"/>
                </a:rPr>
                <a:t>қалпына </a:t>
              </a:r>
              <a:r>
                <a:rPr lang="kk-KZ" sz="1600" b="1" dirty="0">
                  <a:solidFill>
                    <a:schemeClr val="dk1"/>
                  </a:solidFill>
                  <a:latin typeface="Times New Roman"/>
                  <a:ea typeface="Times New Roman"/>
                  <a:cs typeface="Times New Roman"/>
                  <a:sym typeface="Times New Roman"/>
                </a:rPr>
                <a:t>келтіру кезеңінің ұзақтығы</a:t>
              </a:r>
              <a:endParaRPr sz="1600" dirty="0"/>
            </a:p>
          </p:txBody>
        </p:sp>
        <p:sp>
          <p:nvSpPr>
            <p:cNvPr id="252" name="Google Shape;252;p20"/>
            <p:cNvSpPr txBox="1"/>
            <p:nvPr/>
          </p:nvSpPr>
          <p:spPr>
            <a:xfrm>
              <a:off x="4384" y="1915"/>
              <a:ext cx="990" cy="1216"/>
            </a:xfrm>
            <a:prstGeom prst="rect">
              <a:avLst/>
            </a:prstGeom>
            <a:noFill/>
            <a:ln>
              <a:noFill/>
            </a:ln>
          </p:spPr>
          <p:txBody>
            <a:bodyPr spcFirstLastPara="1" wrap="square" lIns="91425" tIns="45700" rIns="91425" bIns="45700" anchor="t" anchorCtr="0">
              <a:noAutofit/>
            </a:bodyPr>
            <a:lstStyle/>
            <a:p>
              <a:pPr marR="0" lvl="0" indent="14288" algn="just" rtl="0">
                <a:lnSpc>
                  <a:spcPct val="100000"/>
                </a:lnSpc>
                <a:spcBef>
                  <a:spcPts val="0"/>
                </a:spcBef>
                <a:spcAft>
                  <a:spcPts val="0"/>
                </a:spcAft>
                <a:buClr>
                  <a:schemeClr val="dk1"/>
                </a:buClr>
                <a:buSzPts val="1200"/>
                <a:buFont typeface="Times New Roman"/>
                <a:buNone/>
              </a:pPr>
              <a:r>
                <a:rPr lang="en-US" b="0" i="0" u="none" dirty="0" err="1">
                  <a:solidFill>
                    <a:schemeClr val="dk1"/>
                  </a:solidFill>
                  <a:latin typeface="Times New Roman"/>
                  <a:ea typeface="Times New Roman"/>
                  <a:cs typeface="Times New Roman"/>
                  <a:sym typeface="Times New Roman"/>
                </a:rPr>
                <a:t>Леталь</a:t>
              </a:r>
              <a:r>
                <a:rPr lang="kk-KZ" b="0" i="0" u="none" dirty="0">
                  <a:solidFill>
                    <a:schemeClr val="dk1"/>
                  </a:solidFill>
                  <a:latin typeface="Times New Roman"/>
                  <a:ea typeface="Times New Roman"/>
                  <a:cs typeface="Times New Roman"/>
                  <a:sym typeface="Times New Roman"/>
                </a:rPr>
                <a:t>ды нәтиже</a:t>
              </a:r>
            </a:p>
            <a:p>
              <a:pPr marR="0" lvl="0" indent="14288" algn="just" rtl="0">
                <a:lnSpc>
                  <a:spcPct val="100000"/>
                </a:lnSpc>
                <a:spcBef>
                  <a:spcPts val="0"/>
                </a:spcBef>
                <a:spcAft>
                  <a:spcPts val="0"/>
                </a:spcAft>
                <a:buClr>
                  <a:schemeClr val="dk1"/>
                </a:buClr>
                <a:buSzPts val="1200"/>
                <a:buFont typeface="Times New Roman"/>
                <a:buNone/>
              </a:pPr>
              <a:r>
                <a:rPr lang="en-US" b="0" i="0" u="none" dirty="0">
                  <a:solidFill>
                    <a:schemeClr val="dk1"/>
                  </a:solidFill>
                  <a:latin typeface="Times New Roman"/>
                  <a:ea typeface="Times New Roman"/>
                  <a:cs typeface="Times New Roman"/>
                  <a:sym typeface="Times New Roman"/>
                </a:rPr>
                <a:t> 90 – 100 %</a:t>
              </a:r>
              <a:endParaRPr dirty="0"/>
            </a:p>
          </p:txBody>
        </p:sp>
        <p:sp>
          <p:nvSpPr>
            <p:cNvPr id="253" name="Google Shape;253;p20"/>
            <p:cNvSpPr txBox="1"/>
            <p:nvPr/>
          </p:nvSpPr>
          <p:spPr>
            <a:xfrm>
              <a:off x="3396" y="1915"/>
              <a:ext cx="988" cy="1216"/>
            </a:xfrm>
            <a:prstGeom prst="rect">
              <a:avLst/>
            </a:prstGeom>
            <a:noFill/>
            <a:ln>
              <a:noFill/>
            </a:ln>
          </p:spPr>
          <p:txBody>
            <a:bodyPr spcFirstLastPara="1" wrap="square" lIns="91425" tIns="45700" rIns="91425" bIns="45700" anchor="t" anchorCtr="0">
              <a:noAutofit/>
            </a:bodyPr>
            <a:lstStyle/>
            <a:p>
              <a:pPr marL="92075" marR="0" lvl="0" indent="14288" algn="just" rtl="0">
                <a:lnSpc>
                  <a:spcPct val="100000"/>
                </a:lnSpc>
                <a:spcBef>
                  <a:spcPts val="0"/>
                </a:spcBef>
                <a:spcAft>
                  <a:spcPts val="0"/>
                </a:spcAft>
                <a:buClr>
                  <a:schemeClr val="dk1"/>
                </a:buClr>
                <a:buSzPts val="1200"/>
                <a:buFont typeface="Times New Roman"/>
                <a:buNone/>
              </a:pPr>
              <a:r>
                <a:rPr lang="kk-KZ" b="0" i="0" u="none" dirty="0">
                  <a:solidFill>
                    <a:schemeClr val="dk1"/>
                  </a:solidFill>
                  <a:latin typeface="Times New Roman"/>
                  <a:ea typeface="Times New Roman"/>
                  <a:cs typeface="Times New Roman"/>
                  <a:sym typeface="Times New Roman"/>
                </a:rPr>
                <a:t>40-50% өлімге әкелетін нәтиже, толық қалпына келтіру немесе ақаулығы болады</a:t>
              </a:r>
              <a:endParaRPr dirty="0"/>
            </a:p>
          </p:txBody>
        </p:sp>
        <p:sp>
          <p:nvSpPr>
            <p:cNvPr id="254" name="Google Shape;254;p20"/>
            <p:cNvSpPr txBox="1"/>
            <p:nvPr/>
          </p:nvSpPr>
          <p:spPr>
            <a:xfrm>
              <a:off x="2406" y="1915"/>
              <a:ext cx="990" cy="1216"/>
            </a:xfrm>
            <a:prstGeom prst="rect">
              <a:avLst/>
            </a:prstGeom>
            <a:noFill/>
            <a:ln>
              <a:noFill/>
            </a:ln>
          </p:spPr>
          <p:txBody>
            <a:bodyPr spcFirstLastPara="1" wrap="square" lIns="91425" tIns="45700" rIns="91425" bIns="45700" anchor="t" anchorCtr="0">
              <a:noAutofit/>
            </a:bodyPr>
            <a:lstStyle/>
            <a:p>
              <a:pPr marR="0" lvl="0" indent="14288" algn="just" rtl="0">
                <a:lnSpc>
                  <a:spcPct val="100000"/>
                </a:lnSpc>
                <a:spcBef>
                  <a:spcPts val="0"/>
                </a:spcBef>
                <a:spcAft>
                  <a:spcPts val="0"/>
                </a:spcAft>
                <a:buClr>
                  <a:schemeClr val="dk1"/>
                </a:buClr>
                <a:buSzPts val="1200"/>
                <a:buFont typeface="Times New Roman"/>
                <a:buNone/>
              </a:pPr>
              <a:r>
                <a:rPr lang="kk-KZ" sz="1600" b="0" i="0" u="none" dirty="0">
                  <a:solidFill>
                    <a:schemeClr val="dk1"/>
                  </a:solidFill>
                  <a:latin typeface="Times New Roman"/>
                  <a:ea typeface="Times New Roman"/>
                  <a:cs typeface="Times New Roman"/>
                  <a:sym typeface="Times New Roman"/>
                </a:rPr>
                <a:t>Өлім байқалмайды, қалпына келтіру аяқталмаған (Жүрек-қан тамыр жүйесінің, жүйке жүйесінің функционалдық бұзылыстары, көз катарактасы)</a:t>
              </a:r>
            </a:p>
            <a:p>
              <a:pPr marR="0" lvl="0" indent="14288" algn="just" rtl="0">
                <a:lnSpc>
                  <a:spcPct val="100000"/>
                </a:lnSpc>
                <a:spcBef>
                  <a:spcPts val="0"/>
                </a:spcBef>
                <a:spcAft>
                  <a:spcPts val="0"/>
                </a:spcAft>
                <a:buClr>
                  <a:schemeClr val="dk1"/>
                </a:buClr>
                <a:buSzPts val="1200"/>
                <a:buFont typeface="Times New Roman"/>
                <a:buNone/>
              </a:pPr>
              <a:endParaRPr lang="kk-KZ" sz="1200" dirty="0">
                <a:solidFill>
                  <a:schemeClr val="dk1"/>
                </a:solidFill>
                <a:latin typeface="Times New Roman"/>
                <a:ea typeface="Times New Roman"/>
                <a:cs typeface="Times New Roman"/>
                <a:sym typeface="Times New Roman"/>
              </a:endParaRPr>
            </a:p>
          </p:txBody>
        </p:sp>
        <p:sp>
          <p:nvSpPr>
            <p:cNvPr id="255" name="Google Shape;255;p20"/>
            <p:cNvSpPr txBox="1"/>
            <p:nvPr/>
          </p:nvSpPr>
          <p:spPr>
            <a:xfrm>
              <a:off x="1418" y="1915"/>
              <a:ext cx="988" cy="1216"/>
            </a:xfrm>
            <a:prstGeom prst="rect">
              <a:avLst/>
            </a:prstGeom>
            <a:noFill/>
            <a:ln>
              <a:noFill/>
            </a:ln>
          </p:spPr>
          <p:txBody>
            <a:bodyPr spcFirstLastPara="1" wrap="square" lIns="91425" tIns="45700" rIns="91425" bIns="45700" anchor="t" anchorCtr="0">
              <a:noAutofit/>
            </a:bodyPr>
            <a:lstStyle/>
            <a:p>
              <a:pPr marR="0" lvl="0" indent="14288" algn="just" rtl="0">
                <a:lnSpc>
                  <a:spcPct val="100000"/>
                </a:lnSpc>
                <a:spcBef>
                  <a:spcPts val="0"/>
                </a:spcBef>
                <a:spcAft>
                  <a:spcPts val="0"/>
                </a:spcAft>
                <a:buClr>
                  <a:schemeClr val="dk1"/>
                </a:buClr>
                <a:buSzPts val="1200"/>
                <a:buFont typeface="Times New Roman"/>
                <a:buNone/>
              </a:pPr>
              <a:r>
                <a:rPr lang="kk-KZ" b="0" i="0" u="none" dirty="0">
                  <a:solidFill>
                    <a:schemeClr val="dk1"/>
                  </a:solidFill>
                  <a:latin typeface="Times New Roman"/>
                  <a:ea typeface="Times New Roman"/>
                  <a:cs typeface="Times New Roman"/>
                  <a:sym typeface="Times New Roman"/>
                </a:rPr>
                <a:t>Өлім байқалмайды, ереже бойынша, толық қалпына келтіру жүреді</a:t>
              </a:r>
            </a:p>
            <a:p>
              <a:pPr marR="0" lvl="0" indent="14288" algn="just" rtl="0">
                <a:lnSpc>
                  <a:spcPct val="100000"/>
                </a:lnSpc>
                <a:spcBef>
                  <a:spcPts val="0"/>
                </a:spcBef>
                <a:spcAft>
                  <a:spcPts val="0"/>
                </a:spcAft>
                <a:buClr>
                  <a:schemeClr val="dk1"/>
                </a:buClr>
                <a:buSzPts val="1200"/>
                <a:buFont typeface="Times New Roman"/>
                <a:buNone/>
              </a:pPr>
              <a:endParaRPr lang="kk-KZ" sz="1200" b="0" i="0" u="none" dirty="0">
                <a:solidFill>
                  <a:schemeClr val="dk1"/>
                </a:solidFill>
                <a:latin typeface="Times New Roman"/>
                <a:ea typeface="Times New Roman"/>
                <a:cs typeface="Times New Roman"/>
                <a:sym typeface="Times New Roman"/>
              </a:endParaRPr>
            </a:p>
          </p:txBody>
        </p:sp>
        <p:sp>
          <p:nvSpPr>
            <p:cNvPr id="256" name="Google Shape;256;p20"/>
            <p:cNvSpPr txBox="1"/>
            <p:nvPr/>
          </p:nvSpPr>
          <p:spPr>
            <a:xfrm>
              <a:off x="4384" y="1702"/>
              <a:ext cx="990" cy="21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4</a:t>
              </a:r>
              <a:endParaRPr/>
            </a:p>
          </p:txBody>
        </p:sp>
        <p:sp>
          <p:nvSpPr>
            <p:cNvPr id="257" name="Google Shape;257;p20"/>
            <p:cNvSpPr txBox="1"/>
            <p:nvPr/>
          </p:nvSpPr>
          <p:spPr>
            <a:xfrm>
              <a:off x="3396" y="1702"/>
              <a:ext cx="988" cy="21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3</a:t>
              </a:r>
              <a:endParaRPr/>
            </a:p>
          </p:txBody>
        </p:sp>
        <p:sp>
          <p:nvSpPr>
            <p:cNvPr id="258" name="Google Shape;258;p20"/>
            <p:cNvSpPr txBox="1"/>
            <p:nvPr/>
          </p:nvSpPr>
          <p:spPr>
            <a:xfrm>
              <a:off x="2406" y="1702"/>
              <a:ext cx="990" cy="21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2</a:t>
              </a:r>
              <a:endParaRPr/>
            </a:p>
          </p:txBody>
        </p:sp>
        <p:sp>
          <p:nvSpPr>
            <p:cNvPr id="259" name="Google Shape;259;p20"/>
            <p:cNvSpPr txBox="1"/>
            <p:nvPr/>
          </p:nvSpPr>
          <p:spPr>
            <a:xfrm>
              <a:off x="1418" y="1702"/>
              <a:ext cx="988" cy="213"/>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1</a:t>
              </a:r>
              <a:endParaRPr/>
            </a:p>
          </p:txBody>
        </p:sp>
        <p:sp>
          <p:nvSpPr>
            <p:cNvPr id="260" name="Google Shape;260;p20"/>
            <p:cNvSpPr txBox="1"/>
            <p:nvPr/>
          </p:nvSpPr>
          <p:spPr>
            <a:xfrm>
              <a:off x="1418" y="1488"/>
              <a:ext cx="3956" cy="214"/>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400"/>
                <a:buFont typeface="Times New Roman"/>
                <a:buNone/>
              </a:pPr>
              <a:r>
                <a:rPr lang="kk-KZ" sz="2000" b="1" i="0" u="none" dirty="0">
                  <a:solidFill>
                    <a:schemeClr val="dk1"/>
                  </a:solidFill>
                  <a:latin typeface="Times New Roman"/>
                  <a:ea typeface="Times New Roman"/>
                  <a:cs typeface="Times New Roman"/>
                  <a:sym typeface="Times New Roman"/>
                </a:rPr>
                <a:t>ӨСА ауырлық дәрежесі</a:t>
              </a:r>
              <a:endParaRPr sz="2000" dirty="0"/>
            </a:p>
          </p:txBody>
        </p:sp>
        <p:sp>
          <p:nvSpPr>
            <p:cNvPr id="261" name="Google Shape;261;p20"/>
            <p:cNvSpPr txBox="1"/>
            <p:nvPr/>
          </p:nvSpPr>
          <p:spPr>
            <a:xfrm>
              <a:off x="528" y="1488"/>
              <a:ext cx="890" cy="16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None/>
              </a:pPr>
              <a:endParaRPr sz="1400" b="1" i="0" u="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400"/>
                <a:buFont typeface="Arial"/>
                <a:buNone/>
              </a:pPr>
              <a:endParaRPr sz="1400" b="1" i="0" u="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400"/>
                <a:buFont typeface="Arial"/>
                <a:buNone/>
              </a:pPr>
              <a:endParaRPr sz="1400" b="1" i="0" u="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400"/>
                <a:buFont typeface="Arial"/>
                <a:buNone/>
              </a:pPr>
              <a:endParaRPr sz="1400" b="1" i="0" u="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400"/>
                <a:buFont typeface="Times New Roman"/>
                <a:buNone/>
              </a:pPr>
              <a:endParaRPr lang="kk-KZ" sz="1400" b="1" i="0" u="none" dirty="0">
                <a:solidFill>
                  <a:schemeClr val="dk1"/>
                </a:solidFill>
                <a:latin typeface="Times New Roman"/>
                <a:ea typeface="Times New Roman"/>
                <a:cs typeface="Times New Roman"/>
                <a:sym typeface="Times New Roman"/>
              </a:endParaRPr>
            </a:p>
            <a:p>
              <a:pPr marR="0" lvl="0" indent="14288" algn="l" rtl="0">
                <a:lnSpc>
                  <a:spcPct val="100000"/>
                </a:lnSpc>
                <a:spcBef>
                  <a:spcPts val="0"/>
                </a:spcBef>
                <a:spcAft>
                  <a:spcPts val="0"/>
                </a:spcAft>
                <a:buClr>
                  <a:schemeClr val="dk1"/>
                </a:buClr>
                <a:buSzPts val="1400"/>
                <a:buFont typeface="Times New Roman"/>
                <a:buNone/>
              </a:pPr>
              <a:r>
                <a:rPr lang="kk-KZ" sz="1600" b="1" i="0" u="none" dirty="0">
                  <a:solidFill>
                    <a:schemeClr val="dk1"/>
                  </a:solidFill>
                  <a:latin typeface="Times New Roman"/>
                  <a:ea typeface="Times New Roman"/>
                  <a:cs typeface="Times New Roman"/>
                  <a:sym typeface="Times New Roman"/>
                </a:rPr>
                <a:t>Ауру нәтижелері</a:t>
              </a:r>
              <a:endParaRPr sz="1600" dirty="0"/>
            </a:p>
          </p:txBody>
        </p:sp>
        <p:cxnSp>
          <p:nvCxnSpPr>
            <p:cNvPr id="262" name="Google Shape;262;p20"/>
            <p:cNvCxnSpPr/>
            <p:nvPr/>
          </p:nvCxnSpPr>
          <p:spPr>
            <a:xfrm>
              <a:off x="528" y="1488"/>
              <a:ext cx="4846" cy="0"/>
            </a:xfrm>
            <a:prstGeom prst="straightConnector1">
              <a:avLst/>
            </a:prstGeom>
            <a:noFill/>
            <a:ln w="12700" cap="rnd" cmpd="sng">
              <a:solidFill>
                <a:srgbClr val="000000"/>
              </a:solidFill>
              <a:prstDash val="solid"/>
              <a:miter lim="800000"/>
              <a:headEnd type="none" w="med" len="med"/>
              <a:tailEnd type="none" w="med" len="med"/>
            </a:ln>
          </p:spPr>
        </p:cxnSp>
        <p:cxnSp>
          <p:nvCxnSpPr>
            <p:cNvPr id="263" name="Google Shape;263;p20"/>
            <p:cNvCxnSpPr/>
            <p:nvPr/>
          </p:nvCxnSpPr>
          <p:spPr>
            <a:xfrm>
              <a:off x="528" y="3834"/>
              <a:ext cx="4846" cy="0"/>
            </a:xfrm>
            <a:prstGeom prst="straightConnector1">
              <a:avLst/>
            </a:prstGeom>
            <a:noFill/>
            <a:ln w="12700" cap="rnd" cmpd="sng">
              <a:solidFill>
                <a:srgbClr val="000000"/>
              </a:solidFill>
              <a:prstDash val="solid"/>
              <a:miter lim="800000"/>
              <a:headEnd type="none" w="med" len="med"/>
              <a:tailEnd type="none" w="med" len="med"/>
            </a:ln>
          </p:spPr>
        </p:cxnSp>
        <p:cxnSp>
          <p:nvCxnSpPr>
            <p:cNvPr id="264" name="Google Shape;264;p20"/>
            <p:cNvCxnSpPr/>
            <p:nvPr/>
          </p:nvCxnSpPr>
          <p:spPr>
            <a:xfrm>
              <a:off x="528" y="1488"/>
              <a:ext cx="0" cy="2346"/>
            </a:xfrm>
            <a:prstGeom prst="straightConnector1">
              <a:avLst/>
            </a:prstGeom>
            <a:noFill/>
            <a:ln w="12700" cap="rnd" cmpd="sng">
              <a:solidFill>
                <a:srgbClr val="000000"/>
              </a:solidFill>
              <a:prstDash val="solid"/>
              <a:miter lim="800000"/>
              <a:headEnd type="none" w="med" len="med"/>
              <a:tailEnd type="none" w="med" len="med"/>
            </a:ln>
          </p:spPr>
        </p:cxnSp>
        <p:cxnSp>
          <p:nvCxnSpPr>
            <p:cNvPr id="265" name="Google Shape;265;p20"/>
            <p:cNvCxnSpPr/>
            <p:nvPr/>
          </p:nvCxnSpPr>
          <p:spPr>
            <a:xfrm>
              <a:off x="5374" y="1488"/>
              <a:ext cx="0" cy="2346"/>
            </a:xfrm>
            <a:prstGeom prst="straightConnector1">
              <a:avLst/>
            </a:prstGeom>
            <a:noFill/>
            <a:ln w="12700" cap="rnd" cmpd="sng">
              <a:solidFill>
                <a:srgbClr val="000000"/>
              </a:solidFill>
              <a:prstDash val="solid"/>
              <a:miter lim="800000"/>
              <a:headEnd type="none" w="med" len="med"/>
              <a:tailEnd type="none" w="med" len="med"/>
            </a:ln>
          </p:spPr>
        </p:cxnSp>
        <p:cxnSp>
          <p:nvCxnSpPr>
            <p:cNvPr id="266" name="Google Shape;266;p20"/>
            <p:cNvCxnSpPr/>
            <p:nvPr/>
          </p:nvCxnSpPr>
          <p:spPr>
            <a:xfrm>
              <a:off x="528" y="3131"/>
              <a:ext cx="4846" cy="0"/>
            </a:xfrm>
            <a:prstGeom prst="straightConnector1">
              <a:avLst/>
            </a:prstGeom>
            <a:noFill/>
            <a:ln w="12700" cap="rnd" cmpd="sng">
              <a:solidFill>
                <a:srgbClr val="000000"/>
              </a:solidFill>
              <a:prstDash val="solid"/>
              <a:miter lim="800000"/>
              <a:headEnd type="none" w="med" len="med"/>
              <a:tailEnd type="none" w="med" len="med"/>
            </a:ln>
          </p:spPr>
        </p:cxnSp>
        <p:cxnSp>
          <p:nvCxnSpPr>
            <p:cNvPr id="267" name="Google Shape;267;p20"/>
            <p:cNvCxnSpPr/>
            <p:nvPr/>
          </p:nvCxnSpPr>
          <p:spPr>
            <a:xfrm>
              <a:off x="1418" y="1488"/>
              <a:ext cx="0" cy="2346"/>
            </a:xfrm>
            <a:prstGeom prst="straightConnector1">
              <a:avLst/>
            </a:prstGeom>
            <a:noFill/>
            <a:ln w="12700" cap="rnd" cmpd="sng">
              <a:solidFill>
                <a:srgbClr val="000000"/>
              </a:solidFill>
              <a:prstDash val="solid"/>
              <a:miter lim="800000"/>
              <a:headEnd type="none" w="med" len="med"/>
              <a:tailEnd type="none" w="med" len="med"/>
            </a:ln>
          </p:spPr>
        </p:cxnSp>
        <p:cxnSp>
          <p:nvCxnSpPr>
            <p:cNvPr id="268" name="Google Shape;268;p20"/>
            <p:cNvCxnSpPr/>
            <p:nvPr/>
          </p:nvCxnSpPr>
          <p:spPr>
            <a:xfrm>
              <a:off x="2406" y="1702"/>
              <a:ext cx="0" cy="2132"/>
            </a:xfrm>
            <a:prstGeom prst="straightConnector1">
              <a:avLst/>
            </a:prstGeom>
            <a:noFill/>
            <a:ln w="12700" cap="rnd" cmpd="sng">
              <a:solidFill>
                <a:srgbClr val="000000"/>
              </a:solidFill>
              <a:prstDash val="solid"/>
              <a:miter lim="800000"/>
              <a:headEnd type="none" w="med" len="med"/>
              <a:tailEnd type="none" w="med" len="med"/>
            </a:ln>
          </p:spPr>
        </p:cxnSp>
        <p:cxnSp>
          <p:nvCxnSpPr>
            <p:cNvPr id="269" name="Google Shape;269;p20"/>
            <p:cNvCxnSpPr/>
            <p:nvPr/>
          </p:nvCxnSpPr>
          <p:spPr>
            <a:xfrm>
              <a:off x="1418" y="1702"/>
              <a:ext cx="3956" cy="0"/>
            </a:xfrm>
            <a:prstGeom prst="straightConnector1">
              <a:avLst/>
            </a:prstGeom>
            <a:noFill/>
            <a:ln w="12700" cap="rnd" cmpd="sng">
              <a:solidFill>
                <a:srgbClr val="000000"/>
              </a:solidFill>
              <a:prstDash val="solid"/>
              <a:miter lim="800000"/>
              <a:headEnd type="none" w="med" len="med"/>
              <a:tailEnd type="none" w="med" len="med"/>
            </a:ln>
          </p:spPr>
        </p:cxnSp>
        <p:cxnSp>
          <p:nvCxnSpPr>
            <p:cNvPr id="270" name="Google Shape;270;p20"/>
            <p:cNvCxnSpPr/>
            <p:nvPr/>
          </p:nvCxnSpPr>
          <p:spPr>
            <a:xfrm>
              <a:off x="1418" y="1915"/>
              <a:ext cx="3956" cy="0"/>
            </a:xfrm>
            <a:prstGeom prst="straightConnector1">
              <a:avLst/>
            </a:prstGeom>
            <a:noFill/>
            <a:ln w="12700" cap="rnd" cmpd="sng">
              <a:solidFill>
                <a:srgbClr val="000000"/>
              </a:solidFill>
              <a:prstDash val="solid"/>
              <a:miter lim="800000"/>
              <a:headEnd type="none" w="med" len="med"/>
              <a:tailEnd type="none" w="med" len="med"/>
            </a:ln>
          </p:spPr>
        </p:cxnSp>
        <p:cxnSp>
          <p:nvCxnSpPr>
            <p:cNvPr id="271" name="Google Shape;271;p20"/>
            <p:cNvCxnSpPr/>
            <p:nvPr/>
          </p:nvCxnSpPr>
          <p:spPr>
            <a:xfrm>
              <a:off x="3396" y="1702"/>
              <a:ext cx="0" cy="2132"/>
            </a:xfrm>
            <a:prstGeom prst="straightConnector1">
              <a:avLst/>
            </a:prstGeom>
            <a:noFill/>
            <a:ln w="12700" cap="rnd" cmpd="sng">
              <a:solidFill>
                <a:srgbClr val="000000"/>
              </a:solidFill>
              <a:prstDash val="solid"/>
              <a:miter lim="800000"/>
              <a:headEnd type="none" w="med" len="med"/>
              <a:tailEnd type="none" w="med" len="med"/>
            </a:ln>
          </p:spPr>
        </p:cxnSp>
        <p:cxnSp>
          <p:nvCxnSpPr>
            <p:cNvPr id="272" name="Google Shape;272;p20"/>
            <p:cNvCxnSpPr/>
            <p:nvPr/>
          </p:nvCxnSpPr>
          <p:spPr>
            <a:xfrm>
              <a:off x="4384" y="1702"/>
              <a:ext cx="0" cy="2132"/>
            </a:xfrm>
            <a:prstGeom prst="straightConnector1">
              <a:avLst/>
            </a:prstGeom>
            <a:noFill/>
            <a:ln w="12700" cap="rnd" cmpd="sng">
              <a:solidFill>
                <a:srgbClr val="000000"/>
              </a:solidFill>
              <a:prstDash val="solid"/>
              <a:miter lim="800000"/>
              <a:headEnd type="none" w="med" len="med"/>
              <a:tailEnd type="none" w="med" len="med"/>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21"/>
          <p:cNvSpPr>
            <a:spLocks noGrp="1"/>
          </p:cNvSpPr>
          <p:nvPr>
            <p:ph type="title"/>
          </p:nvPr>
        </p:nvSpPr>
        <p:spPr>
          <a:xfrm>
            <a:off x="292608" y="216789"/>
            <a:ext cx="8385048" cy="554736"/>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2800"/>
              <a:buFont typeface="Arial"/>
              <a:buNone/>
            </a:pPr>
            <a:r>
              <a:rPr lang="kk-KZ" sz="2600" b="1" i="0" u="none" dirty="0">
                <a:solidFill>
                  <a:srgbClr val="FF0000"/>
                </a:solidFill>
                <a:latin typeface="Arial"/>
                <a:ea typeface="Arial"/>
                <a:cs typeface="Arial"/>
                <a:sym typeface="Arial"/>
              </a:rPr>
              <a:t>Сүйек кемігінің өткір сәулелік ауру периодтары:</a:t>
            </a:r>
            <a:endParaRPr sz="2600" dirty="0">
              <a:solidFill>
                <a:srgbClr val="FF0000"/>
              </a:solidFill>
            </a:endParaRPr>
          </a:p>
        </p:txBody>
      </p:sp>
      <p:sp>
        <p:nvSpPr>
          <p:cNvPr id="278" name="Google Shape;278;p21"/>
          <p:cNvSpPr txBox="1">
            <a:spLocks noGrp="1"/>
          </p:cNvSpPr>
          <p:nvPr>
            <p:ph type="body" idx="1"/>
          </p:nvPr>
        </p:nvSpPr>
        <p:spPr>
          <a:xfrm>
            <a:off x="365760" y="978408"/>
            <a:ext cx="8494776" cy="43159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1. Қалыптасу периоды:</a:t>
            </a: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 алғашқы өткір реакция фазасы;</a:t>
            </a: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 айқын клиникалық сәтті фазасы</a:t>
            </a: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(жасырын, немесе латентті, фаза);</a:t>
            </a: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 айқын клиникалық көріністер фазасы </a:t>
            </a: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a:t>
            </a:r>
            <a:r>
              <a:rPr lang="kk-KZ" sz="2800" b="1" i="1" dirty="0">
                <a:solidFill>
                  <a:schemeClr val="dk1"/>
                </a:solidFill>
                <a:latin typeface="Arial"/>
                <a:ea typeface="Arial"/>
                <a:cs typeface="Arial"/>
                <a:sym typeface="Arial"/>
              </a:rPr>
              <a:t>аурудың өршу фазасы);</a:t>
            </a:r>
            <a:endParaRPr lang="kk-KZ" sz="2800" b="1" i="1" u="none" dirty="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            - ерте қалпына келтіру фазасы;</a:t>
            </a:r>
          </a:p>
          <a:p>
            <a:pPr marL="342900" marR="0" lvl="0" indent="-342900" algn="l" rtl="0">
              <a:lnSpc>
                <a:spcPct val="90000"/>
              </a:lnSpc>
              <a:spcBef>
                <a:spcPts val="0"/>
              </a:spcBef>
              <a:spcAft>
                <a:spcPts val="0"/>
              </a:spcAft>
              <a:buClr>
                <a:schemeClr val="dk1"/>
              </a:buClr>
              <a:buSzPts val="1500"/>
              <a:buFont typeface="Noto Sans Symbols"/>
              <a:buNone/>
            </a:pPr>
            <a:endParaRPr lang="kk-KZ" sz="2800" b="1" i="1" u="none" dirty="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2. қалпына келтіру периоды;</a:t>
            </a:r>
          </a:p>
          <a:p>
            <a:pPr marL="342900" marR="0" lvl="0" indent="-342900" algn="l" rtl="0">
              <a:lnSpc>
                <a:spcPct val="90000"/>
              </a:lnSpc>
              <a:spcBef>
                <a:spcPts val="0"/>
              </a:spcBef>
              <a:spcAft>
                <a:spcPts val="0"/>
              </a:spcAft>
              <a:buClr>
                <a:schemeClr val="dk1"/>
              </a:buClr>
              <a:buSzPts val="1500"/>
              <a:buFont typeface="Noto Sans Symbols"/>
              <a:buNone/>
            </a:pPr>
            <a:endParaRPr lang="kk-KZ" sz="2800" b="1" i="1" u="none" dirty="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500"/>
              <a:buFont typeface="Noto Sans Symbols"/>
              <a:buNone/>
            </a:pPr>
            <a:r>
              <a:rPr lang="kk-KZ" sz="2800" b="1" i="1" u="none" dirty="0">
                <a:solidFill>
                  <a:schemeClr val="dk1"/>
                </a:solidFill>
                <a:latin typeface="Arial"/>
                <a:ea typeface="Arial"/>
                <a:cs typeface="Arial"/>
                <a:sym typeface="Arial"/>
              </a:rPr>
              <a:t>3. нәтижелер мен салдардың периоды.</a:t>
            </a:r>
            <a:endParaRPr lang="kk-KZ" sz="2800" b="1" i="1"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E3A0B9-3187-4C2B-95B2-39895AFA7582}"/>
              </a:ext>
            </a:extLst>
          </p:cNvPr>
          <p:cNvSpPr txBox="1"/>
          <p:nvPr/>
        </p:nvSpPr>
        <p:spPr>
          <a:xfrm>
            <a:off x="138023" y="233283"/>
            <a:ext cx="8738558" cy="6324808"/>
          </a:xfrm>
          <a:prstGeom prst="rect">
            <a:avLst/>
          </a:prstGeom>
          <a:noFill/>
        </p:spPr>
        <p:txBody>
          <a:bodyPr wrap="square">
            <a:spAutoFit/>
          </a:bodyPr>
          <a:lstStyle/>
          <a:p>
            <a:pPr indent="534988" algn="just"/>
            <a:r>
              <a:rPr lang="ru-RU" sz="2700" b="1" dirty="0" err="1">
                <a:solidFill>
                  <a:srgbClr val="FF0000"/>
                </a:solidFill>
              </a:rPr>
              <a:t>Сәулелік</a:t>
            </a:r>
            <a:r>
              <a:rPr lang="ru-RU" sz="2700" b="1" dirty="0">
                <a:solidFill>
                  <a:srgbClr val="FF0000"/>
                </a:solidFill>
              </a:rPr>
              <a:t> ауру </a:t>
            </a:r>
            <a:r>
              <a:rPr lang="ru-RU" sz="2700" dirty="0"/>
              <a:t>- </a:t>
            </a:r>
            <a:r>
              <a:rPr lang="ru-RU" sz="2700" dirty="0" err="1"/>
              <a:t>бұл</a:t>
            </a:r>
            <a:r>
              <a:rPr lang="ru-RU" sz="2700" dirty="0"/>
              <a:t> </a:t>
            </a:r>
            <a:r>
              <a:rPr lang="ru-RU" sz="2700" dirty="0" err="1"/>
              <a:t>организмнің</a:t>
            </a:r>
            <a:r>
              <a:rPr lang="ru-RU" sz="2700" dirty="0"/>
              <a:t> </a:t>
            </a:r>
            <a:r>
              <a:rPr lang="ru-RU" sz="2700" dirty="0" err="1"/>
              <a:t>жасушаларына</a:t>
            </a:r>
            <a:r>
              <a:rPr lang="ru-RU" sz="2700" dirty="0"/>
              <a:t>, </a:t>
            </a:r>
            <a:r>
              <a:rPr lang="ru-RU" sz="2700" dirty="0" err="1"/>
              <a:t>ұлпаларына</a:t>
            </a:r>
            <a:r>
              <a:rPr lang="ru-RU" sz="2700" dirty="0"/>
              <a:t> </a:t>
            </a:r>
            <a:r>
              <a:rPr lang="ru-RU" sz="2700" dirty="0" err="1"/>
              <a:t>және</a:t>
            </a:r>
            <a:r>
              <a:rPr lang="ru-RU" sz="2700" dirty="0"/>
              <a:t> </a:t>
            </a:r>
            <a:r>
              <a:rPr lang="ru-RU" sz="2700" dirty="0" err="1"/>
              <a:t>организмге</a:t>
            </a:r>
            <a:r>
              <a:rPr lang="ru-RU" sz="2700" dirty="0"/>
              <a:t> </a:t>
            </a:r>
            <a:r>
              <a:rPr lang="ru-RU" sz="2700" dirty="0" err="1"/>
              <a:t>иондаушы</a:t>
            </a:r>
            <a:r>
              <a:rPr lang="ru-RU" sz="2700" dirty="0"/>
              <a:t> </a:t>
            </a:r>
            <a:r>
              <a:rPr lang="ru-RU" sz="2700" dirty="0" err="1"/>
              <a:t>сәулелену</a:t>
            </a:r>
            <a:r>
              <a:rPr lang="ru-RU" sz="2700" dirty="0"/>
              <a:t> </a:t>
            </a:r>
            <a:r>
              <a:rPr lang="ru-RU" sz="2700" dirty="0" err="1"/>
              <a:t>дозаларының</a:t>
            </a:r>
            <a:r>
              <a:rPr lang="ru-RU" sz="2700" dirty="0"/>
              <a:t> </a:t>
            </a:r>
            <a:r>
              <a:rPr lang="ru-RU" sz="2700" dirty="0" err="1"/>
              <a:t>жоғарылауының</a:t>
            </a:r>
            <a:r>
              <a:rPr lang="ru-RU" sz="2700" dirty="0"/>
              <a:t> </a:t>
            </a:r>
            <a:r>
              <a:rPr lang="ru-RU" sz="2700" dirty="0" err="1"/>
              <a:t>әсерінен</a:t>
            </a:r>
            <a:r>
              <a:rPr lang="ru-RU" sz="2700" dirty="0"/>
              <a:t> </a:t>
            </a:r>
            <a:r>
              <a:rPr lang="ru-RU" sz="2700" dirty="0" err="1"/>
              <a:t>пайда</a:t>
            </a:r>
            <a:r>
              <a:rPr lang="ru-RU" sz="2700" dirty="0"/>
              <a:t> </a:t>
            </a:r>
            <a:r>
              <a:rPr lang="ru-RU" sz="2700" dirty="0" err="1"/>
              <a:t>болатын</a:t>
            </a:r>
            <a:r>
              <a:rPr lang="ru-RU" sz="2700" dirty="0"/>
              <a:t> </a:t>
            </a:r>
            <a:r>
              <a:rPr lang="ru-RU" sz="2700" b="1" dirty="0" err="1">
                <a:solidFill>
                  <a:srgbClr val="FF0000"/>
                </a:solidFill>
              </a:rPr>
              <a:t>жалпы</a:t>
            </a:r>
            <a:r>
              <a:rPr lang="ru-RU" sz="2700" b="1" dirty="0">
                <a:solidFill>
                  <a:srgbClr val="FF0000"/>
                </a:solidFill>
              </a:rPr>
              <a:t> </a:t>
            </a:r>
            <a:r>
              <a:rPr lang="ru-RU" sz="2700" b="1" dirty="0" err="1">
                <a:solidFill>
                  <a:srgbClr val="FF0000"/>
                </a:solidFill>
              </a:rPr>
              <a:t>және</a:t>
            </a:r>
            <a:r>
              <a:rPr lang="ru-RU" sz="2700" b="1" dirty="0">
                <a:solidFill>
                  <a:srgbClr val="FF0000"/>
                </a:solidFill>
              </a:rPr>
              <a:t> </a:t>
            </a:r>
            <a:r>
              <a:rPr lang="ru-RU" sz="2700" b="1" dirty="0" err="1">
                <a:solidFill>
                  <a:srgbClr val="FF0000"/>
                </a:solidFill>
              </a:rPr>
              <a:t>жергілікті</a:t>
            </a:r>
            <a:r>
              <a:rPr lang="ru-RU" sz="2700" b="1" dirty="0">
                <a:solidFill>
                  <a:srgbClr val="FF0000"/>
                </a:solidFill>
              </a:rPr>
              <a:t> </a:t>
            </a:r>
            <a:r>
              <a:rPr lang="ru-RU" sz="2700" b="1" dirty="0" err="1">
                <a:solidFill>
                  <a:srgbClr val="FF0000"/>
                </a:solidFill>
              </a:rPr>
              <a:t>реактивті</a:t>
            </a:r>
            <a:r>
              <a:rPr lang="ru-RU" sz="2700" b="1" dirty="0">
                <a:solidFill>
                  <a:srgbClr val="FF0000"/>
                </a:solidFill>
              </a:rPr>
              <a:t> </a:t>
            </a:r>
            <a:r>
              <a:rPr lang="ru-RU" sz="2700" b="1" dirty="0" err="1">
                <a:solidFill>
                  <a:srgbClr val="FF0000"/>
                </a:solidFill>
              </a:rPr>
              <a:t>өзгерістер</a:t>
            </a:r>
            <a:r>
              <a:rPr lang="ru-RU" sz="2700" b="1" dirty="0">
                <a:solidFill>
                  <a:srgbClr val="FF0000"/>
                </a:solidFill>
              </a:rPr>
              <a:t> </a:t>
            </a:r>
            <a:r>
              <a:rPr lang="ru-RU" sz="2700" b="1" dirty="0" err="1">
                <a:solidFill>
                  <a:srgbClr val="FF0000"/>
                </a:solidFill>
              </a:rPr>
              <a:t>кешені</a:t>
            </a:r>
            <a:r>
              <a:rPr lang="ru-RU" sz="2700" dirty="0"/>
              <a:t>.</a:t>
            </a:r>
          </a:p>
          <a:p>
            <a:pPr indent="534988" algn="just"/>
            <a:r>
              <a:rPr lang="ru-RU" sz="2700" b="1" dirty="0" err="1">
                <a:solidFill>
                  <a:srgbClr val="FF0000"/>
                </a:solidFill>
              </a:rPr>
              <a:t>Сәулелік</a:t>
            </a:r>
            <a:r>
              <a:rPr lang="ru-RU" sz="2700" b="1" dirty="0">
                <a:solidFill>
                  <a:srgbClr val="FF0000"/>
                </a:solidFill>
              </a:rPr>
              <a:t> ауру </a:t>
            </a:r>
            <a:r>
              <a:rPr lang="ru-RU" sz="2700" dirty="0" err="1"/>
              <a:t>геморрагиялық</a:t>
            </a:r>
            <a:r>
              <a:rPr lang="ru-RU" sz="2700" dirty="0"/>
              <a:t> диатез </a:t>
            </a:r>
            <a:r>
              <a:rPr lang="ru-RU" sz="2700" dirty="0" err="1"/>
              <a:t>симптомдарымен</a:t>
            </a:r>
            <a:r>
              <a:rPr lang="ru-RU" sz="2700" dirty="0"/>
              <a:t>, </a:t>
            </a:r>
            <a:r>
              <a:rPr lang="ru-RU" sz="2700" dirty="0" err="1"/>
              <a:t>неврологиялық</a:t>
            </a:r>
            <a:r>
              <a:rPr lang="ru-RU" sz="2700" dirty="0"/>
              <a:t> </a:t>
            </a:r>
            <a:r>
              <a:rPr lang="ru-RU" sz="2700" dirty="0" err="1"/>
              <a:t>симптомдармен</a:t>
            </a:r>
            <a:r>
              <a:rPr lang="ru-RU" sz="2700" dirty="0"/>
              <a:t>, </a:t>
            </a:r>
            <a:r>
              <a:rPr lang="ru-RU" sz="2700" dirty="0" err="1"/>
              <a:t>гемодинамикалық</a:t>
            </a:r>
            <a:r>
              <a:rPr lang="ru-RU" sz="2700" dirty="0"/>
              <a:t> </a:t>
            </a:r>
            <a:r>
              <a:rPr lang="ru-RU" sz="2700" dirty="0" err="1"/>
              <a:t>бұзылыстармен</a:t>
            </a:r>
            <a:r>
              <a:rPr lang="ru-RU" sz="2700" dirty="0"/>
              <a:t>, </a:t>
            </a:r>
            <a:r>
              <a:rPr lang="ru-RU" sz="2700" dirty="0" err="1"/>
              <a:t>инфекциялық</a:t>
            </a:r>
            <a:r>
              <a:rPr lang="ru-RU" sz="2700" dirty="0"/>
              <a:t> </a:t>
            </a:r>
            <a:r>
              <a:rPr lang="ru-RU" sz="2700" dirty="0" err="1"/>
              <a:t>асқынулар</a:t>
            </a:r>
            <a:r>
              <a:rPr lang="kk-KZ" sz="2700" dirty="0"/>
              <a:t>ымен</a:t>
            </a:r>
            <a:r>
              <a:rPr lang="ru-RU" sz="2700" dirty="0"/>
              <a:t>, </a:t>
            </a:r>
            <a:r>
              <a:rPr lang="ru-RU" sz="2700" dirty="0" err="1"/>
              <a:t>асқазан-ішек</a:t>
            </a:r>
            <a:r>
              <a:rPr lang="ru-RU" sz="2700" dirty="0"/>
              <a:t> </a:t>
            </a:r>
            <a:r>
              <a:rPr lang="ru-RU" sz="2700" dirty="0" err="1"/>
              <a:t>жолдары</a:t>
            </a:r>
            <a:r>
              <a:rPr lang="ru-RU" sz="2700" dirty="0"/>
              <a:t> мен </a:t>
            </a:r>
            <a:r>
              <a:rPr lang="ru-RU" sz="2700" dirty="0" err="1"/>
              <a:t>терінің</a:t>
            </a:r>
            <a:r>
              <a:rPr lang="ru-RU" sz="2700" dirty="0"/>
              <a:t> </a:t>
            </a:r>
            <a:r>
              <a:rPr lang="ru-RU" sz="2700" dirty="0" err="1"/>
              <a:t>зақымдалуымен</a:t>
            </a:r>
            <a:r>
              <a:rPr lang="ru-RU" sz="2700" dirty="0"/>
              <a:t> </a:t>
            </a:r>
            <a:r>
              <a:rPr lang="ru-RU" sz="2700" dirty="0" err="1"/>
              <a:t>жүреді</a:t>
            </a:r>
            <a:r>
              <a:rPr lang="ru-RU" sz="2700" dirty="0"/>
              <a:t>.</a:t>
            </a:r>
          </a:p>
          <a:p>
            <a:pPr indent="534988" algn="just"/>
            <a:r>
              <a:rPr lang="ru-RU" sz="2700" b="1" dirty="0">
                <a:solidFill>
                  <a:srgbClr val="FF0000"/>
                </a:solidFill>
              </a:rPr>
              <a:t>Диагностика</a:t>
            </a:r>
            <a:r>
              <a:rPr lang="ru-RU" sz="2700" dirty="0"/>
              <a:t> - </a:t>
            </a:r>
            <a:r>
              <a:rPr lang="ru-RU" sz="2700" dirty="0" err="1"/>
              <a:t>дозиметриялық</a:t>
            </a:r>
            <a:r>
              <a:rPr lang="ru-RU" sz="2700" dirty="0"/>
              <a:t> </a:t>
            </a:r>
            <a:r>
              <a:rPr lang="ru-RU" sz="2700" dirty="0" err="1"/>
              <a:t>бақылау</a:t>
            </a:r>
            <a:r>
              <a:rPr lang="ru-RU" sz="2700" dirty="0"/>
              <a:t>, </a:t>
            </a:r>
            <a:r>
              <a:rPr lang="ru-RU" sz="2700" dirty="0" err="1"/>
              <a:t>гемограммадағы</a:t>
            </a:r>
            <a:r>
              <a:rPr lang="ru-RU" sz="2700" dirty="0"/>
              <a:t> </a:t>
            </a:r>
            <a:r>
              <a:rPr lang="ru-RU" sz="2700" dirty="0" err="1"/>
              <a:t>сипаттамалық</a:t>
            </a:r>
            <a:r>
              <a:rPr lang="ru-RU" sz="2700" dirty="0"/>
              <a:t> </a:t>
            </a:r>
            <a:r>
              <a:rPr lang="ru-RU" sz="2700" dirty="0" err="1"/>
              <a:t>өзгерістер</a:t>
            </a:r>
            <a:r>
              <a:rPr lang="ru-RU" sz="2700" dirty="0"/>
              <a:t>, </a:t>
            </a:r>
            <a:r>
              <a:rPr lang="ru-RU" sz="2700" dirty="0" err="1"/>
              <a:t>биохимиялық</a:t>
            </a:r>
            <a:r>
              <a:rPr lang="ru-RU" sz="2700" dirty="0"/>
              <a:t> </a:t>
            </a:r>
            <a:r>
              <a:rPr lang="ru-RU" sz="2700" dirty="0" err="1"/>
              <a:t>қан</a:t>
            </a:r>
            <a:r>
              <a:rPr lang="ru-RU" sz="2700" dirty="0"/>
              <a:t> </a:t>
            </a:r>
            <a:r>
              <a:rPr lang="ru-RU" sz="2700" dirty="0" err="1"/>
              <a:t>анализі</a:t>
            </a:r>
            <a:r>
              <a:rPr lang="ru-RU" sz="2700" dirty="0"/>
              <a:t>, </a:t>
            </a:r>
            <a:r>
              <a:rPr lang="ru-RU" sz="2700" dirty="0" err="1"/>
              <a:t>миелограмма</a:t>
            </a:r>
            <a:r>
              <a:rPr lang="ru-RU" sz="2700" dirty="0"/>
              <a:t> </a:t>
            </a:r>
            <a:r>
              <a:rPr lang="ru-RU" sz="2700" dirty="0" err="1"/>
              <a:t>нәтижелеріне</a:t>
            </a:r>
            <a:r>
              <a:rPr lang="ru-RU" sz="2700" dirty="0"/>
              <a:t> </a:t>
            </a:r>
            <a:r>
              <a:rPr lang="ru-RU" sz="2700" dirty="0" err="1"/>
              <a:t>негізделген</a:t>
            </a:r>
            <a:r>
              <a:rPr lang="ru-RU" sz="2700" dirty="0"/>
              <a:t>.</a:t>
            </a:r>
          </a:p>
          <a:p>
            <a:pPr indent="534988" algn="just"/>
            <a:r>
              <a:rPr lang="ru-RU" sz="2700" b="1" dirty="0" err="1">
                <a:solidFill>
                  <a:srgbClr val="FF0000"/>
                </a:solidFill>
              </a:rPr>
              <a:t>Сәулелік</a:t>
            </a:r>
            <a:r>
              <a:rPr lang="ru-RU" sz="2700" b="1" dirty="0">
                <a:solidFill>
                  <a:srgbClr val="FF0000"/>
                </a:solidFill>
              </a:rPr>
              <a:t>  </a:t>
            </a:r>
            <a:r>
              <a:rPr lang="ru-RU" sz="2700" b="1" dirty="0" err="1">
                <a:solidFill>
                  <a:srgbClr val="FF0000"/>
                </a:solidFill>
              </a:rPr>
              <a:t>аурудың</a:t>
            </a:r>
            <a:r>
              <a:rPr lang="ru-RU" sz="2700" b="1" dirty="0">
                <a:solidFill>
                  <a:srgbClr val="FF0000"/>
                </a:solidFill>
              </a:rPr>
              <a:t> </a:t>
            </a:r>
            <a:r>
              <a:rPr lang="ru-RU" sz="2700" b="1" dirty="0" err="1">
                <a:solidFill>
                  <a:srgbClr val="FF0000"/>
                </a:solidFill>
              </a:rPr>
              <a:t>өткір</a:t>
            </a:r>
            <a:r>
              <a:rPr lang="ru-RU" sz="2700" b="1" dirty="0">
                <a:solidFill>
                  <a:srgbClr val="FF0000"/>
                </a:solidFill>
              </a:rPr>
              <a:t> </a:t>
            </a:r>
            <a:r>
              <a:rPr lang="ru-RU" sz="2700" b="1" dirty="0" err="1">
                <a:solidFill>
                  <a:srgbClr val="FF0000"/>
                </a:solidFill>
              </a:rPr>
              <a:t>кезеңінде</a:t>
            </a:r>
            <a:r>
              <a:rPr lang="ru-RU" sz="2700" b="1" dirty="0">
                <a:solidFill>
                  <a:srgbClr val="FF0000"/>
                </a:solidFill>
              </a:rPr>
              <a:t> </a:t>
            </a:r>
            <a:r>
              <a:rPr lang="ru-RU" sz="2700" dirty="0" err="1"/>
              <a:t>дезинтоксикация</a:t>
            </a:r>
            <a:r>
              <a:rPr lang="ru-RU" sz="2700" dirty="0"/>
              <a:t>, гемотрансфузия (</a:t>
            </a:r>
            <a:r>
              <a:rPr lang="ru-RU" sz="2700" dirty="0" err="1"/>
              <a:t>қан</a:t>
            </a:r>
            <a:r>
              <a:rPr lang="ru-RU" sz="2700" dirty="0"/>
              <a:t> </a:t>
            </a:r>
            <a:r>
              <a:rPr lang="ru-RU" sz="2700" dirty="0" err="1"/>
              <a:t>құю</a:t>
            </a:r>
            <a:r>
              <a:rPr lang="ru-RU" sz="2700" dirty="0"/>
              <a:t>), </a:t>
            </a:r>
            <a:r>
              <a:rPr lang="ru-RU" sz="2700" dirty="0" err="1"/>
              <a:t>антибиотикалық</a:t>
            </a:r>
            <a:r>
              <a:rPr lang="ru-RU" sz="2700" dirty="0"/>
              <a:t> терапия, </a:t>
            </a:r>
            <a:r>
              <a:rPr lang="ru-RU" sz="2700" dirty="0" err="1"/>
              <a:t>симптоматикалық</a:t>
            </a:r>
            <a:r>
              <a:rPr lang="ru-RU" sz="2700" dirty="0"/>
              <a:t> терапия </a:t>
            </a:r>
            <a:r>
              <a:rPr lang="ru-RU" sz="2700" dirty="0" err="1"/>
              <a:t>жүргізіледі</a:t>
            </a:r>
            <a:r>
              <a:rPr lang="ru-RU" sz="2700" dirty="0"/>
              <a:t>.</a:t>
            </a:r>
          </a:p>
        </p:txBody>
      </p:sp>
    </p:spTree>
    <p:extLst>
      <p:ext uri="{BB962C8B-B14F-4D97-AF65-F5344CB8AC3E}">
        <p14:creationId xmlns:p14="http://schemas.microsoft.com/office/powerpoint/2010/main" val="168451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20A9E57-2AD1-4CF7-B676-BC6F69F93160}"/>
              </a:ext>
            </a:extLst>
          </p:cNvPr>
          <p:cNvPicPr>
            <a:picLocks noChangeAspect="1"/>
          </p:cNvPicPr>
          <p:nvPr/>
        </p:nvPicPr>
        <p:blipFill>
          <a:blip r:embed="rId2"/>
          <a:stretch>
            <a:fillRect/>
          </a:stretch>
        </p:blipFill>
        <p:spPr>
          <a:xfrm>
            <a:off x="474970" y="360228"/>
            <a:ext cx="8194060" cy="6137543"/>
          </a:xfrm>
          <a:prstGeom prst="rect">
            <a:avLst/>
          </a:prstGeom>
        </p:spPr>
      </p:pic>
    </p:spTree>
    <p:extLst>
      <p:ext uri="{BB962C8B-B14F-4D97-AF65-F5344CB8AC3E}">
        <p14:creationId xmlns:p14="http://schemas.microsoft.com/office/powerpoint/2010/main" val="86764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6115F4-32AA-43B4-A3BB-F29A846097AC}"/>
              </a:ext>
            </a:extLst>
          </p:cNvPr>
          <p:cNvSpPr txBox="1"/>
          <p:nvPr/>
        </p:nvSpPr>
        <p:spPr>
          <a:xfrm>
            <a:off x="155276" y="114897"/>
            <a:ext cx="8859328" cy="6001643"/>
          </a:xfrm>
          <a:prstGeom prst="rect">
            <a:avLst/>
          </a:prstGeom>
          <a:noFill/>
        </p:spPr>
        <p:txBody>
          <a:bodyPr wrap="square">
            <a:spAutoFit/>
          </a:bodyPr>
          <a:lstStyle/>
          <a:p>
            <a:r>
              <a:rPr lang="ru-RU" sz="2400" b="1" dirty="0" err="1">
                <a:solidFill>
                  <a:srgbClr val="FF0000"/>
                </a:solidFill>
              </a:rPr>
              <a:t>Өткір</a:t>
            </a:r>
            <a:r>
              <a:rPr lang="ru-RU" sz="2400" b="1" dirty="0">
                <a:solidFill>
                  <a:srgbClr val="FF0000"/>
                </a:solidFill>
              </a:rPr>
              <a:t> </a:t>
            </a:r>
            <a:r>
              <a:rPr lang="ru-RU" sz="2400" b="1" dirty="0" err="1">
                <a:solidFill>
                  <a:srgbClr val="FF0000"/>
                </a:solidFill>
              </a:rPr>
              <a:t>сәулелік</a:t>
            </a:r>
            <a:r>
              <a:rPr lang="ru-RU" sz="2400" b="1" dirty="0">
                <a:solidFill>
                  <a:srgbClr val="FF0000"/>
                </a:solidFill>
              </a:rPr>
              <a:t> </a:t>
            </a:r>
            <a:r>
              <a:rPr lang="ru-RU" sz="2400" b="1" dirty="0" err="1">
                <a:solidFill>
                  <a:srgbClr val="FF0000"/>
                </a:solidFill>
              </a:rPr>
              <a:t>аурудың</a:t>
            </a:r>
            <a:r>
              <a:rPr lang="ru-RU" sz="2400" b="1" dirty="0">
                <a:solidFill>
                  <a:srgbClr val="FF0000"/>
                </a:solidFill>
              </a:rPr>
              <a:t> </a:t>
            </a:r>
            <a:r>
              <a:rPr lang="ru-RU" sz="2400" b="1" dirty="0" err="1">
                <a:solidFill>
                  <a:srgbClr val="FF0000"/>
                </a:solidFill>
              </a:rPr>
              <a:t>типтік</a:t>
            </a:r>
            <a:r>
              <a:rPr lang="ru-RU" sz="2400" b="1" dirty="0">
                <a:solidFill>
                  <a:srgbClr val="FF0000"/>
                </a:solidFill>
              </a:rPr>
              <a:t> (</a:t>
            </a:r>
            <a:r>
              <a:rPr lang="ru-RU" sz="2400" b="1" dirty="0" err="1">
                <a:solidFill>
                  <a:srgbClr val="FF0000"/>
                </a:solidFill>
              </a:rPr>
              <a:t>сүйек</a:t>
            </a:r>
            <a:r>
              <a:rPr lang="ru-RU" sz="2400" b="1" dirty="0">
                <a:solidFill>
                  <a:srgbClr val="FF0000"/>
                </a:solidFill>
              </a:rPr>
              <a:t> </a:t>
            </a:r>
            <a:r>
              <a:rPr lang="ru-RU" sz="2400" b="1" dirty="0" err="1">
                <a:solidFill>
                  <a:srgbClr val="FF0000"/>
                </a:solidFill>
              </a:rPr>
              <a:t>кемігі</a:t>
            </a:r>
            <a:r>
              <a:rPr lang="ru-RU" sz="2400" b="1" dirty="0">
                <a:solidFill>
                  <a:srgbClr val="FF0000"/>
                </a:solidFill>
              </a:rPr>
              <a:t>) </a:t>
            </a:r>
            <a:r>
              <a:rPr lang="ru-RU" sz="2400" b="1" dirty="0" err="1">
                <a:solidFill>
                  <a:srgbClr val="FF0000"/>
                </a:solidFill>
              </a:rPr>
              <a:t>түрінің</a:t>
            </a:r>
            <a:r>
              <a:rPr lang="ru-RU" sz="2400" b="1" dirty="0">
                <a:solidFill>
                  <a:srgbClr val="FF0000"/>
                </a:solidFill>
              </a:rPr>
              <a:t> </a:t>
            </a:r>
            <a:r>
              <a:rPr lang="ru-RU" sz="2400" b="1" dirty="0" err="1">
                <a:solidFill>
                  <a:srgbClr val="FF0000"/>
                </a:solidFill>
              </a:rPr>
              <a:t>ағымы</a:t>
            </a:r>
            <a:r>
              <a:rPr lang="ru-RU" sz="2400" b="1" dirty="0">
                <a:solidFill>
                  <a:srgbClr val="FF0000"/>
                </a:solidFill>
              </a:rPr>
              <a:t> </a:t>
            </a:r>
          </a:p>
          <a:p>
            <a:r>
              <a:rPr lang="en-US" sz="2400" b="1" dirty="0">
                <a:solidFill>
                  <a:srgbClr val="FF0000"/>
                </a:solidFill>
              </a:rPr>
              <a:t>IV </a:t>
            </a:r>
            <a:r>
              <a:rPr lang="ru-RU" sz="2400" b="1" dirty="0" err="1">
                <a:solidFill>
                  <a:srgbClr val="FF0000"/>
                </a:solidFill>
              </a:rPr>
              <a:t>фазада</a:t>
            </a:r>
            <a:r>
              <a:rPr lang="ru-RU" sz="2400" b="1" dirty="0">
                <a:solidFill>
                  <a:srgbClr val="FF0000"/>
                </a:solidFill>
              </a:rPr>
              <a:t> </a:t>
            </a:r>
            <a:r>
              <a:rPr lang="ru-RU" sz="2400" b="1" dirty="0" err="1">
                <a:solidFill>
                  <a:srgbClr val="FF0000"/>
                </a:solidFill>
              </a:rPr>
              <a:t>жүреді</a:t>
            </a:r>
            <a:r>
              <a:rPr lang="ru-RU" sz="2400" b="1" dirty="0">
                <a:solidFill>
                  <a:srgbClr val="FF0000"/>
                </a:solidFill>
              </a:rPr>
              <a:t>:</a:t>
            </a:r>
          </a:p>
          <a:p>
            <a:endParaRPr lang="ru-RU" sz="2400" b="1" dirty="0">
              <a:solidFill>
                <a:srgbClr val="FF0000"/>
              </a:solidFill>
            </a:endParaRPr>
          </a:p>
          <a:p>
            <a:r>
              <a:rPr lang="ru-RU" sz="2400" dirty="0"/>
              <a:t>• </a:t>
            </a:r>
            <a:r>
              <a:rPr lang="en-US" sz="2400" b="1" dirty="0">
                <a:solidFill>
                  <a:srgbClr val="FF0000"/>
                </a:solidFill>
              </a:rPr>
              <a:t>I - </a:t>
            </a:r>
            <a:r>
              <a:rPr lang="ru-RU" sz="2400" b="1" dirty="0" err="1">
                <a:solidFill>
                  <a:srgbClr val="FF0000"/>
                </a:solidFill>
              </a:rPr>
              <a:t>бастапқы</a:t>
            </a:r>
            <a:r>
              <a:rPr lang="ru-RU" sz="2400" b="1" dirty="0">
                <a:solidFill>
                  <a:srgbClr val="FF0000"/>
                </a:solidFill>
              </a:rPr>
              <a:t> </a:t>
            </a:r>
            <a:r>
              <a:rPr lang="ru-RU" sz="2400" b="1" dirty="0" err="1">
                <a:solidFill>
                  <a:srgbClr val="FF0000"/>
                </a:solidFill>
              </a:rPr>
              <a:t>жалпы</a:t>
            </a:r>
            <a:r>
              <a:rPr lang="ru-RU" sz="2400" b="1" dirty="0">
                <a:solidFill>
                  <a:srgbClr val="FF0000"/>
                </a:solidFill>
              </a:rPr>
              <a:t> </a:t>
            </a:r>
            <a:r>
              <a:rPr lang="ru-RU" sz="2400" b="1" dirty="0" err="1">
                <a:solidFill>
                  <a:srgbClr val="FF0000"/>
                </a:solidFill>
              </a:rPr>
              <a:t>реактивтілік</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 (</a:t>
            </a:r>
            <a:r>
              <a:rPr lang="ru-RU" sz="2400" b="1" dirty="0" err="1">
                <a:solidFill>
                  <a:srgbClr val="FF0000"/>
                </a:solidFill>
              </a:rPr>
              <a:t>алғашқы</a:t>
            </a:r>
            <a:r>
              <a:rPr lang="ru-RU" sz="2400" b="1" dirty="0">
                <a:solidFill>
                  <a:srgbClr val="FF0000"/>
                </a:solidFill>
              </a:rPr>
              <a:t> </a:t>
            </a:r>
            <a:r>
              <a:rPr lang="ru-RU" sz="2400" b="1" dirty="0" err="1">
                <a:solidFill>
                  <a:srgbClr val="FF0000"/>
                </a:solidFill>
              </a:rPr>
              <a:t>өткір</a:t>
            </a:r>
            <a:r>
              <a:rPr lang="ru-RU" sz="2400" b="1" dirty="0">
                <a:solidFill>
                  <a:srgbClr val="FF0000"/>
                </a:solidFill>
              </a:rPr>
              <a:t> реакция </a:t>
            </a:r>
            <a:r>
              <a:rPr lang="ru-RU" sz="2400" b="1" dirty="0" err="1">
                <a:solidFill>
                  <a:srgbClr val="FF0000"/>
                </a:solidFill>
              </a:rPr>
              <a:t>фазасы</a:t>
            </a:r>
            <a:r>
              <a:rPr lang="ru-RU" sz="2400" b="1" dirty="0">
                <a:solidFill>
                  <a:srgbClr val="FF0000"/>
                </a:solidFill>
              </a:rPr>
              <a:t>) </a:t>
            </a:r>
            <a:r>
              <a:rPr lang="ru-RU" sz="2400" dirty="0"/>
              <a:t>- </a:t>
            </a:r>
            <a:r>
              <a:rPr lang="ru-RU" sz="2400" dirty="0" err="1"/>
              <a:t>сәулеленуден</a:t>
            </a:r>
            <a:r>
              <a:rPr lang="ru-RU" sz="2400" dirty="0"/>
              <a:t> </a:t>
            </a:r>
            <a:r>
              <a:rPr lang="ru-RU" sz="2400" dirty="0" err="1"/>
              <a:t>кейінгі</a:t>
            </a:r>
            <a:r>
              <a:rPr lang="ru-RU" sz="2400" dirty="0"/>
              <a:t> </a:t>
            </a:r>
            <a:r>
              <a:rPr lang="ru-RU" sz="2400" dirty="0" err="1"/>
              <a:t>алғашқы</a:t>
            </a:r>
            <a:r>
              <a:rPr lang="ru-RU" sz="2400" dirty="0"/>
              <a:t> </a:t>
            </a:r>
            <a:r>
              <a:rPr lang="ru-RU" sz="2400" dirty="0" err="1"/>
              <a:t>минуттар</a:t>
            </a:r>
            <a:r>
              <a:rPr lang="ru-RU" sz="2400" dirty="0"/>
              <a:t> мен </a:t>
            </a:r>
            <a:r>
              <a:rPr lang="ru-RU" sz="2400" dirty="0" err="1"/>
              <a:t>сағаттарда</a:t>
            </a:r>
            <a:r>
              <a:rPr lang="ru-RU" sz="2400" dirty="0"/>
              <a:t> </a:t>
            </a:r>
            <a:r>
              <a:rPr lang="ru-RU" sz="2400" dirty="0" err="1"/>
              <a:t>дамиды</a:t>
            </a:r>
            <a:r>
              <a:rPr lang="ru-RU" sz="2400" dirty="0"/>
              <a:t>. </a:t>
            </a:r>
            <a:r>
              <a:rPr lang="ru-RU" sz="2400" dirty="0" err="1"/>
              <a:t>Оған</a:t>
            </a:r>
            <a:r>
              <a:rPr lang="ru-RU" sz="2400" dirty="0"/>
              <a:t> </a:t>
            </a:r>
            <a:r>
              <a:rPr lang="ru-RU" sz="2400" dirty="0" err="1"/>
              <a:t>әлсіздік</a:t>
            </a:r>
            <a:r>
              <a:rPr lang="ru-RU" sz="2400" dirty="0"/>
              <a:t>, </a:t>
            </a:r>
            <a:r>
              <a:rPr lang="ru-RU" sz="2400" dirty="0" err="1"/>
              <a:t>жүрек</a:t>
            </a:r>
            <a:r>
              <a:rPr lang="ru-RU" sz="2400" dirty="0"/>
              <a:t> айну, </a:t>
            </a:r>
            <a:r>
              <a:rPr lang="ru-RU" sz="2400" dirty="0" err="1"/>
              <a:t>құсу</a:t>
            </a:r>
            <a:r>
              <a:rPr lang="ru-RU" sz="2400" dirty="0"/>
              <a:t>, </a:t>
            </a:r>
            <a:r>
              <a:rPr lang="ru-RU" sz="2400" dirty="0" err="1"/>
              <a:t>артериялық</a:t>
            </a:r>
            <a:r>
              <a:rPr lang="ru-RU" sz="2400" dirty="0"/>
              <a:t> гипотензия </a:t>
            </a:r>
            <a:r>
              <a:rPr lang="ru-RU" sz="2400" dirty="0" err="1"/>
              <a:t>және</a:t>
            </a:r>
            <a:r>
              <a:rPr lang="ru-RU" sz="2400" dirty="0"/>
              <a:t> </a:t>
            </a:r>
            <a:r>
              <a:rPr lang="ru-RU" sz="2400" dirty="0" err="1"/>
              <a:t>т.б</a:t>
            </a:r>
            <a:r>
              <a:rPr lang="ru-RU" sz="2400" dirty="0"/>
              <a:t>.</a:t>
            </a:r>
          </a:p>
          <a:p>
            <a:r>
              <a:rPr lang="ru-RU" sz="2400" dirty="0"/>
              <a:t>• </a:t>
            </a:r>
            <a:r>
              <a:rPr lang="en-US" sz="2400" b="1" dirty="0">
                <a:solidFill>
                  <a:srgbClr val="FF0000"/>
                </a:solidFill>
              </a:rPr>
              <a:t>II - </a:t>
            </a:r>
            <a:r>
              <a:rPr lang="ru-RU" sz="2400" b="1" dirty="0" err="1">
                <a:solidFill>
                  <a:srgbClr val="FF0000"/>
                </a:solidFill>
              </a:rPr>
              <a:t>жасырын</a:t>
            </a:r>
            <a:r>
              <a:rPr lang="ru-RU" sz="2400" b="1" dirty="0">
                <a:solidFill>
                  <a:srgbClr val="FF0000"/>
                </a:solidFill>
              </a:rPr>
              <a:t> (</a:t>
            </a:r>
            <a:r>
              <a:rPr lang="ru-RU" sz="2400" b="1" dirty="0" err="1">
                <a:solidFill>
                  <a:srgbClr val="FF0000"/>
                </a:solidFill>
              </a:rPr>
              <a:t>латентті</a:t>
            </a:r>
            <a:r>
              <a:rPr lang="ru-RU" sz="2400" b="1" dirty="0">
                <a:solidFill>
                  <a:srgbClr val="FF0000"/>
                </a:solidFill>
              </a:rPr>
              <a:t>) фаза (</a:t>
            </a:r>
            <a:r>
              <a:rPr lang="ru-RU" sz="2400" b="1" dirty="0" err="1">
                <a:solidFill>
                  <a:srgbClr val="FF0000"/>
                </a:solidFill>
              </a:rPr>
              <a:t>айқын</a:t>
            </a:r>
            <a:r>
              <a:rPr lang="ru-RU" sz="2400" b="1" dirty="0">
                <a:solidFill>
                  <a:srgbClr val="FF0000"/>
                </a:solidFill>
              </a:rPr>
              <a:t> </a:t>
            </a:r>
            <a:r>
              <a:rPr lang="ru-RU" sz="2400" b="1" dirty="0" err="1">
                <a:solidFill>
                  <a:srgbClr val="FF0000"/>
                </a:solidFill>
              </a:rPr>
              <a:t>клиникалық</a:t>
            </a:r>
            <a:r>
              <a:rPr lang="ru-RU" sz="2400" b="1" dirty="0">
                <a:solidFill>
                  <a:srgbClr val="FF0000"/>
                </a:solidFill>
              </a:rPr>
              <a:t> </a:t>
            </a:r>
            <a:r>
              <a:rPr lang="ru-RU" sz="2400" b="1" dirty="0" err="1">
                <a:solidFill>
                  <a:srgbClr val="FF0000"/>
                </a:solidFill>
              </a:rPr>
              <a:t>сәтті</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 </a:t>
            </a:r>
            <a:r>
              <a:rPr lang="ru-RU" sz="2400" b="1" dirty="0" err="1">
                <a:solidFill>
                  <a:srgbClr val="FF0000"/>
                </a:solidFill>
              </a:rPr>
              <a:t>жасырын</a:t>
            </a:r>
            <a:r>
              <a:rPr lang="ru-RU" sz="2400" b="1" dirty="0">
                <a:solidFill>
                  <a:srgbClr val="FF0000"/>
                </a:solidFill>
              </a:rPr>
              <a:t>, </a:t>
            </a:r>
            <a:r>
              <a:rPr lang="ru-RU" sz="2400" b="1" dirty="0" err="1">
                <a:solidFill>
                  <a:srgbClr val="FF0000"/>
                </a:solidFill>
              </a:rPr>
              <a:t>немесе</a:t>
            </a:r>
            <a:r>
              <a:rPr lang="ru-RU" sz="2400" b="1" dirty="0">
                <a:solidFill>
                  <a:srgbClr val="FF0000"/>
                </a:solidFill>
              </a:rPr>
              <a:t> </a:t>
            </a:r>
            <a:r>
              <a:rPr lang="ru-RU" sz="2400" b="1" dirty="0" err="1">
                <a:solidFill>
                  <a:srgbClr val="FF0000"/>
                </a:solidFill>
              </a:rPr>
              <a:t>латентті</a:t>
            </a:r>
            <a:r>
              <a:rPr lang="ru-RU" sz="2400" b="1" dirty="0">
                <a:solidFill>
                  <a:srgbClr val="FF0000"/>
                </a:solidFill>
              </a:rPr>
              <a:t>, фаза) </a:t>
            </a:r>
            <a:r>
              <a:rPr lang="ru-RU" sz="2400" dirty="0"/>
              <a:t>- </a:t>
            </a:r>
            <a:r>
              <a:rPr lang="ru-RU" sz="2400" dirty="0" err="1"/>
              <a:t>алғашқы</a:t>
            </a:r>
            <a:r>
              <a:rPr lang="ru-RU" sz="2400" dirty="0"/>
              <a:t> реакция </a:t>
            </a:r>
            <a:r>
              <a:rPr lang="ru-RU" sz="2400" dirty="0" err="1"/>
              <a:t>субъективті</a:t>
            </a:r>
            <a:r>
              <a:rPr lang="ru-RU" sz="2400" dirty="0"/>
              <a:t> </a:t>
            </a:r>
            <a:r>
              <a:rPr lang="ru-RU" sz="2400" dirty="0" err="1"/>
              <a:t>күйінің</a:t>
            </a:r>
            <a:r>
              <a:rPr lang="ru-RU" sz="2400" dirty="0"/>
              <a:t> </a:t>
            </a:r>
            <a:r>
              <a:rPr lang="ru-RU" sz="2400" dirty="0" err="1"/>
              <a:t>жақсаруымен</a:t>
            </a:r>
            <a:r>
              <a:rPr lang="ru-RU" sz="2400" dirty="0"/>
              <a:t> </a:t>
            </a:r>
            <a:r>
              <a:rPr lang="ru-RU" sz="2400" dirty="0" err="1"/>
              <a:t>клиникалық</a:t>
            </a:r>
            <a:r>
              <a:rPr lang="ru-RU" sz="2400" dirty="0"/>
              <a:t> </a:t>
            </a:r>
            <a:r>
              <a:rPr lang="ru-RU" sz="2400" dirty="0" err="1"/>
              <a:t>түзелуіне</a:t>
            </a:r>
            <a:r>
              <a:rPr lang="ru-RU" sz="2400" dirty="0"/>
              <a:t> </a:t>
            </a:r>
            <a:r>
              <a:rPr lang="ru-RU" sz="2400" dirty="0" err="1"/>
              <a:t>ауыстырылады</a:t>
            </a:r>
            <a:r>
              <a:rPr lang="ru-RU" sz="2400" dirty="0"/>
              <a:t>. </a:t>
            </a:r>
          </a:p>
          <a:p>
            <a:r>
              <a:rPr lang="ru-RU" sz="2400" dirty="0" err="1"/>
              <a:t>Ол</a:t>
            </a:r>
            <a:r>
              <a:rPr lang="ru-RU" sz="2400" dirty="0"/>
              <a:t> 3-4 </a:t>
            </a:r>
            <a:r>
              <a:rPr lang="ru-RU" sz="2400" dirty="0" err="1"/>
              <a:t>күннен</a:t>
            </a:r>
            <a:r>
              <a:rPr lang="ru-RU" sz="2400" dirty="0"/>
              <a:t> </a:t>
            </a:r>
            <a:r>
              <a:rPr lang="ru-RU" sz="2400" dirty="0" err="1"/>
              <a:t>басталып</a:t>
            </a:r>
            <a:r>
              <a:rPr lang="ru-RU" sz="2400" dirty="0"/>
              <a:t>, 1 </a:t>
            </a:r>
            <a:r>
              <a:rPr lang="ru-RU" sz="2400" dirty="0" err="1"/>
              <a:t>айға</a:t>
            </a:r>
            <a:r>
              <a:rPr lang="ru-RU" sz="2400" dirty="0"/>
              <a:t> </a:t>
            </a:r>
            <a:r>
              <a:rPr lang="ru-RU" sz="2400" dirty="0" err="1"/>
              <a:t>дейін</a:t>
            </a:r>
            <a:r>
              <a:rPr lang="ru-RU" sz="2400" dirty="0"/>
              <a:t> </a:t>
            </a:r>
            <a:r>
              <a:rPr lang="ru-RU" sz="2400" dirty="0" err="1"/>
              <a:t>созылады</a:t>
            </a:r>
            <a:r>
              <a:rPr lang="ru-RU" sz="2400" dirty="0"/>
              <a:t>.</a:t>
            </a:r>
          </a:p>
          <a:p>
            <a:r>
              <a:rPr lang="ru-RU" sz="2400" dirty="0"/>
              <a:t>• </a:t>
            </a:r>
            <a:r>
              <a:rPr lang="en-US" sz="2400" b="1" dirty="0">
                <a:solidFill>
                  <a:srgbClr val="FF0000"/>
                </a:solidFill>
              </a:rPr>
              <a:t>III – </a:t>
            </a:r>
            <a:r>
              <a:rPr lang="ru-RU" sz="2400" b="1" dirty="0" err="1">
                <a:solidFill>
                  <a:srgbClr val="FF0000"/>
                </a:solidFill>
              </a:rPr>
              <a:t>сәулелік</a:t>
            </a:r>
            <a:r>
              <a:rPr lang="ru-RU" sz="2400" b="1" dirty="0">
                <a:solidFill>
                  <a:srgbClr val="FF0000"/>
                </a:solidFill>
              </a:rPr>
              <a:t> </a:t>
            </a:r>
            <a:r>
              <a:rPr lang="ru-RU" sz="2400" b="1" dirty="0" err="1">
                <a:solidFill>
                  <a:srgbClr val="FF0000"/>
                </a:solidFill>
              </a:rPr>
              <a:t>аурудың</a:t>
            </a:r>
            <a:r>
              <a:rPr lang="ru-RU" sz="2400" b="1" dirty="0">
                <a:solidFill>
                  <a:srgbClr val="FF0000"/>
                </a:solidFill>
              </a:rPr>
              <a:t> </a:t>
            </a:r>
            <a:r>
              <a:rPr lang="ru-RU" sz="2400" b="1" dirty="0" err="1">
                <a:solidFill>
                  <a:srgbClr val="FF0000"/>
                </a:solidFill>
              </a:rPr>
              <a:t>дамыған</a:t>
            </a:r>
            <a:r>
              <a:rPr lang="ru-RU" sz="2400" b="1" dirty="0">
                <a:solidFill>
                  <a:srgbClr val="FF0000"/>
                </a:solidFill>
              </a:rPr>
              <a:t> </a:t>
            </a:r>
            <a:r>
              <a:rPr lang="ru-RU" sz="2400" b="1" dirty="0" err="1">
                <a:solidFill>
                  <a:srgbClr val="FF0000"/>
                </a:solidFill>
              </a:rPr>
              <a:t>симптомдарының</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 (</a:t>
            </a:r>
            <a:r>
              <a:rPr lang="ru-RU" sz="2400" b="1" dirty="0" err="1">
                <a:solidFill>
                  <a:srgbClr val="FF0000"/>
                </a:solidFill>
              </a:rPr>
              <a:t>айқын</a:t>
            </a:r>
            <a:r>
              <a:rPr lang="ru-RU" sz="2400" b="1" dirty="0">
                <a:solidFill>
                  <a:srgbClr val="FF0000"/>
                </a:solidFill>
              </a:rPr>
              <a:t> </a:t>
            </a:r>
            <a:r>
              <a:rPr lang="ru-RU" sz="2400" b="1" dirty="0" err="1">
                <a:solidFill>
                  <a:srgbClr val="FF0000"/>
                </a:solidFill>
              </a:rPr>
              <a:t>клиникалық</a:t>
            </a:r>
            <a:r>
              <a:rPr lang="ru-RU" sz="2400" b="1" dirty="0">
                <a:solidFill>
                  <a:srgbClr val="FF0000"/>
                </a:solidFill>
              </a:rPr>
              <a:t> </a:t>
            </a:r>
            <a:r>
              <a:rPr lang="ru-RU" sz="2400" b="1" dirty="0" err="1">
                <a:solidFill>
                  <a:srgbClr val="FF0000"/>
                </a:solidFill>
              </a:rPr>
              <a:t>көріністер</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 (</a:t>
            </a:r>
            <a:r>
              <a:rPr lang="ru-RU" sz="2400" b="1" dirty="0" err="1">
                <a:solidFill>
                  <a:srgbClr val="FF0000"/>
                </a:solidFill>
              </a:rPr>
              <a:t>аурудың</a:t>
            </a:r>
            <a:r>
              <a:rPr lang="ru-RU" sz="2400" b="1" dirty="0">
                <a:solidFill>
                  <a:srgbClr val="FF0000"/>
                </a:solidFill>
              </a:rPr>
              <a:t> </a:t>
            </a:r>
            <a:r>
              <a:rPr lang="ru-RU" sz="2400" b="1" dirty="0" err="1">
                <a:solidFill>
                  <a:srgbClr val="FF0000"/>
                </a:solidFill>
              </a:rPr>
              <a:t>өршу</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a:t>
            </a:r>
            <a:r>
              <a:rPr lang="ru-RU" sz="2400" dirty="0"/>
              <a:t> </a:t>
            </a:r>
            <a:r>
              <a:rPr lang="ru-RU" sz="2400" dirty="0" err="1"/>
              <a:t>геморрагиялық</a:t>
            </a:r>
            <a:r>
              <a:rPr lang="ru-RU" sz="2400" dirty="0"/>
              <a:t>, </a:t>
            </a:r>
            <a:r>
              <a:rPr lang="ru-RU" sz="2400" dirty="0" err="1"/>
              <a:t>анемиялық</a:t>
            </a:r>
            <a:r>
              <a:rPr lang="ru-RU" sz="2400" dirty="0"/>
              <a:t>, </a:t>
            </a:r>
            <a:r>
              <a:rPr lang="ru-RU" sz="2400" dirty="0" err="1"/>
              <a:t>ішек</a:t>
            </a:r>
            <a:r>
              <a:rPr lang="ru-RU" sz="2400" dirty="0"/>
              <a:t>, </a:t>
            </a:r>
            <a:r>
              <a:rPr lang="ru-RU" sz="2400" dirty="0" err="1"/>
              <a:t>инфекциялық</a:t>
            </a:r>
            <a:r>
              <a:rPr lang="ru-RU" sz="2400" dirty="0"/>
              <a:t> </a:t>
            </a:r>
            <a:r>
              <a:rPr lang="ru-RU" sz="2400" dirty="0" err="1"/>
              <a:t>және</a:t>
            </a:r>
            <a:r>
              <a:rPr lang="ru-RU" sz="2400" dirty="0"/>
              <a:t> </a:t>
            </a:r>
            <a:r>
              <a:rPr lang="ru-RU" sz="2400" dirty="0" err="1"/>
              <a:t>басқа</a:t>
            </a:r>
            <a:r>
              <a:rPr lang="ru-RU" sz="2400" dirty="0"/>
              <a:t> </a:t>
            </a:r>
            <a:r>
              <a:rPr lang="ru-RU" sz="2400" dirty="0" err="1"/>
              <a:t>синдромдармен</a:t>
            </a:r>
            <a:r>
              <a:rPr lang="ru-RU" sz="2400" dirty="0"/>
              <a:t> </a:t>
            </a:r>
            <a:r>
              <a:rPr lang="ru-RU" sz="2400" dirty="0" err="1"/>
              <a:t>жүреді</a:t>
            </a:r>
            <a:r>
              <a:rPr lang="ru-RU" sz="2400" dirty="0"/>
              <a:t>.</a:t>
            </a:r>
          </a:p>
          <a:p>
            <a:r>
              <a:rPr lang="ru-RU" sz="2400" dirty="0"/>
              <a:t>• </a:t>
            </a:r>
            <a:r>
              <a:rPr lang="en-US" sz="2400" b="1" dirty="0">
                <a:solidFill>
                  <a:srgbClr val="FF0000"/>
                </a:solidFill>
              </a:rPr>
              <a:t>IV - </a:t>
            </a:r>
            <a:r>
              <a:rPr lang="ru-RU" sz="2400" b="1" dirty="0" err="1">
                <a:solidFill>
                  <a:srgbClr val="FF0000"/>
                </a:solidFill>
              </a:rPr>
              <a:t>қалпына</a:t>
            </a:r>
            <a:r>
              <a:rPr lang="ru-RU" sz="2400" b="1" dirty="0">
                <a:solidFill>
                  <a:srgbClr val="FF0000"/>
                </a:solidFill>
              </a:rPr>
              <a:t> </a:t>
            </a:r>
            <a:r>
              <a:rPr lang="ru-RU" sz="2400" b="1" dirty="0" err="1">
                <a:solidFill>
                  <a:srgbClr val="FF0000"/>
                </a:solidFill>
              </a:rPr>
              <a:t>келтіру</a:t>
            </a:r>
            <a:r>
              <a:rPr lang="ru-RU" sz="2400" b="1" dirty="0">
                <a:solidFill>
                  <a:srgbClr val="FF0000"/>
                </a:solidFill>
              </a:rPr>
              <a:t> </a:t>
            </a:r>
            <a:r>
              <a:rPr lang="ru-RU" sz="2400" b="1" dirty="0" err="1">
                <a:solidFill>
                  <a:srgbClr val="FF0000"/>
                </a:solidFill>
              </a:rPr>
              <a:t>кезеңі</a:t>
            </a:r>
            <a:r>
              <a:rPr lang="ru-RU" sz="2400" b="1" dirty="0">
                <a:solidFill>
                  <a:srgbClr val="FF0000"/>
                </a:solidFill>
              </a:rPr>
              <a:t> (</a:t>
            </a:r>
            <a:r>
              <a:rPr lang="ru-RU" sz="2400" b="1" dirty="0" err="1">
                <a:solidFill>
                  <a:srgbClr val="FF0000"/>
                </a:solidFill>
              </a:rPr>
              <a:t>ерте</a:t>
            </a:r>
            <a:r>
              <a:rPr lang="ru-RU" sz="2400" b="1" dirty="0">
                <a:solidFill>
                  <a:srgbClr val="FF0000"/>
                </a:solidFill>
              </a:rPr>
              <a:t> </a:t>
            </a:r>
            <a:r>
              <a:rPr lang="ru-RU" sz="2400" b="1" dirty="0" err="1">
                <a:solidFill>
                  <a:srgbClr val="FF0000"/>
                </a:solidFill>
              </a:rPr>
              <a:t>қалпына</a:t>
            </a:r>
            <a:r>
              <a:rPr lang="ru-RU" sz="2400" b="1" dirty="0">
                <a:solidFill>
                  <a:srgbClr val="FF0000"/>
                </a:solidFill>
              </a:rPr>
              <a:t> </a:t>
            </a:r>
            <a:r>
              <a:rPr lang="ru-RU" sz="2400" b="1" dirty="0" err="1">
                <a:solidFill>
                  <a:srgbClr val="FF0000"/>
                </a:solidFill>
              </a:rPr>
              <a:t>келтіру</a:t>
            </a:r>
            <a:r>
              <a:rPr lang="ru-RU" sz="2400" b="1" dirty="0">
                <a:solidFill>
                  <a:srgbClr val="FF0000"/>
                </a:solidFill>
              </a:rPr>
              <a:t> </a:t>
            </a:r>
            <a:r>
              <a:rPr lang="ru-RU" sz="2400" b="1" dirty="0" err="1">
                <a:solidFill>
                  <a:srgbClr val="FF0000"/>
                </a:solidFill>
              </a:rPr>
              <a:t>фазасы</a:t>
            </a:r>
            <a:r>
              <a:rPr lang="ru-RU" sz="2400" b="1" dirty="0">
                <a:solidFill>
                  <a:srgbClr val="FF0000"/>
                </a:solidFill>
              </a:rPr>
              <a:t>)</a:t>
            </a:r>
            <a:r>
              <a:rPr lang="ru-RU" sz="2400" dirty="0"/>
              <a:t>.</a:t>
            </a:r>
          </a:p>
        </p:txBody>
      </p:sp>
    </p:spTree>
    <p:extLst>
      <p:ext uri="{BB962C8B-B14F-4D97-AF65-F5344CB8AC3E}">
        <p14:creationId xmlns:p14="http://schemas.microsoft.com/office/powerpoint/2010/main" val="3427163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8291" y="128191"/>
            <a:ext cx="8795928" cy="6574534"/>
          </a:xfrm>
        </p:spPr>
        <p:txBody>
          <a:bodyPr>
            <a:normAutofit/>
          </a:bodyPr>
          <a:lstStyle/>
          <a:p>
            <a:pPr marL="0" indent="0" algn="ctr">
              <a:buNone/>
            </a:pPr>
            <a:r>
              <a:rPr lang="kk-KZ" sz="2200" b="1" dirty="0">
                <a:solidFill>
                  <a:srgbClr val="C00000"/>
                </a:solidFill>
                <a:latin typeface="Times New Roman" pitchFamily="18" charset="0"/>
                <a:cs typeface="Times New Roman" pitchFamily="18" charset="0"/>
              </a:rPr>
              <a:t>Біріншілік өткір реакциясы</a:t>
            </a:r>
          </a:p>
          <a:p>
            <a:pPr algn="just"/>
            <a:r>
              <a:rPr lang="kk-KZ" sz="1800" dirty="0">
                <a:latin typeface="Times New Roman" pitchFamily="18" charset="0"/>
                <a:cs typeface="Times New Roman" pitchFamily="18" charset="0"/>
              </a:rPr>
              <a:t>Әдеттегі жағдайларда сәулелік ауру сүйек кемігі түрінде болады. Иондаушы сәулелер дозалары 2 Гр асқанда  адам ағзасының біріншілік жедел реакциясы дозаға байланысты алғаш минуттарда байқалады. </a:t>
            </a:r>
          </a:p>
          <a:p>
            <a:pPr algn="just"/>
            <a:r>
              <a:rPr lang="kk-KZ" sz="1800" dirty="0">
                <a:latin typeface="Times New Roman" pitchFamily="18" charset="0"/>
                <a:cs typeface="Times New Roman" pitchFamily="18" charset="0"/>
              </a:rPr>
              <a:t>Радиацияның жоғары дозасын алғаннан кейінгі алғашқы минуттар мен сағаттарда сәулелік аурудың І фазасында адамда әлсіздік, ұйқышылдық, жүрек айну мен құсу, ауыз қуысында құрғақтық немесе ащы сезім пайда болады, бас ауырады.  Фазаның ұзақтығы - 1-3 күн. </a:t>
            </a:r>
          </a:p>
          <a:p>
            <a:pPr algn="just"/>
            <a:r>
              <a:rPr lang="kk-KZ" sz="1800" dirty="0">
                <a:latin typeface="Times New Roman" pitchFamily="18" charset="0"/>
                <a:cs typeface="Times New Roman" pitchFamily="18" charset="0"/>
              </a:rPr>
              <a:t>Диагностика үшін, тіпті болжау үшін ең  маңызды болатын көрсеткіштер  – жүрек  айну  мен  құсу  пайда  болуының  уақыты,  сонымен  қатар диспепсия синдромының  болуы мен  оның  ұзақтығы,  сілекей  бездерінің  ісіп  үлкеюі.  </a:t>
            </a:r>
          </a:p>
          <a:p>
            <a:pPr algn="just"/>
            <a:r>
              <a:rPr lang="kk-KZ" sz="1800" dirty="0">
                <a:latin typeface="Times New Roman" pitchFamily="18" charset="0"/>
                <a:cs typeface="Times New Roman" pitchFamily="18" charset="0"/>
              </a:rPr>
              <a:t>10 Гр-ден астам дозада бір мезгілде сәулелену кезінде дене қызуы (лихорадка), диарея, сананың жоғалуы кезінде артериялық гипотензия дамуы мүмкін. Жергілікті көріністерден көкшіл реңкпен терінің өтпелі эритемасы байқалуы мүмкін. Ең ауыр жағдайларда біріншілік реакция 0,5-3 сағаттан кейін пайда болып, 3- 4 күн бойы жалғасады.</a:t>
            </a:r>
          </a:p>
          <a:p>
            <a:pPr algn="just"/>
            <a:r>
              <a:rPr lang="kk-KZ" sz="1800" dirty="0">
                <a:latin typeface="Times New Roman" pitchFamily="18" charset="0"/>
                <a:cs typeface="Times New Roman" pitchFamily="18" charset="0"/>
              </a:rPr>
              <a:t>Аурудын өте ауыр болатынын болжайтын (яғни қосынды дозасы 10 Гр-ден жоғары)  біріншілік  реакцияның  қолайсыз көрсеткіштері:  артериалды  қысымы түсіп  шок тәрізді  жағдайға  ұшырау,  аз  уақытқа  есінен  тану, субфебрилді температура, іш өту. </a:t>
            </a:r>
            <a:endParaRPr lang="ru-RU" sz="1800" dirty="0"/>
          </a:p>
          <a:p>
            <a:pPr algn="just"/>
            <a:r>
              <a:rPr lang="kk-KZ" sz="1800" dirty="0">
                <a:latin typeface="Times New Roman" pitchFamily="18" charset="0"/>
                <a:cs typeface="Times New Roman" pitchFamily="18" charset="0"/>
              </a:rPr>
              <a:t>Перифериялық қан жағынан ерте өзгерістер реактивті лейкоцитозбен сипатталады, ол екінші күні лейкопения мен лимфопенияға ауысады. Миелограммада жас жасуша формаларының болмауы анықталады.</a:t>
            </a:r>
          </a:p>
        </p:txBody>
      </p:sp>
    </p:spTree>
    <p:extLst>
      <p:ext uri="{BB962C8B-B14F-4D97-AF65-F5344CB8AC3E}">
        <p14:creationId xmlns:p14="http://schemas.microsoft.com/office/powerpoint/2010/main" val="377417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256032" y="228600"/>
            <a:ext cx="8672308" cy="6224736"/>
          </a:xfrm>
        </p:spPr>
        <p:txBody>
          <a:bodyPr>
            <a:normAutofit fontScale="92500" lnSpcReduction="10000"/>
          </a:bodyPr>
          <a:lstStyle/>
          <a:p>
            <a:pPr marL="0" indent="0" algn="ctr">
              <a:buNone/>
            </a:pPr>
            <a:r>
              <a:rPr lang="kk-KZ" sz="2400" b="1" dirty="0">
                <a:solidFill>
                  <a:srgbClr val="C00000"/>
                </a:solidFill>
                <a:latin typeface="Times New Roman" pitchFamily="18" charset="0"/>
                <a:cs typeface="Times New Roman" pitchFamily="18" charset="0"/>
              </a:rPr>
              <a:t>Жасырын немесе латентті фаза.</a:t>
            </a:r>
          </a:p>
          <a:p>
            <a:pPr marL="0" indent="630238" algn="just">
              <a:buNone/>
            </a:pPr>
            <a:r>
              <a:rPr lang="kk-KZ" sz="2000" dirty="0">
                <a:latin typeface="Times New Roman" panose="02020603050405020304" pitchFamily="18" charset="0"/>
                <a:cs typeface="Times New Roman" pitchFamily="18" charset="0"/>
              </a:rPr>
              <a:t>Көрінетін клиникалық сәттілік кезеңінде алғашқы реакция белгілері жойылып, жәбірленушінің денсаулығы жақсарады. 2-4  күннен  кейін науқастардың  өзін-өзі  сезінуі  дұрысталады.  </a:t>
            </a:r>
          </a:p>
          <a:p>
            <a:pPr marL="0" indent="630238" algn="just">
              <a:buNone/>
            </a:pPr>
            <a:r>
              <a:rPr lang="kk-KZ" sz="2000" dirty="0">
                <a:latin typeface="Times New Roman" panose="02020603050405020304" pitchFamily="18" charset="0"/>
                <a:cs typeface="Times New Roman" pitchFamily="18" charset="0"/>
              </a:rPr>
              <a:t>Ауру  екінші,  </a:t>
            </a:r>
            <a:r>
              <a:rPr lang="kk-KZ" sz="2000" b="1" dirty="0">
                <a:latin typeface="Times New Roman" panose="02020603050405020304" pitchFamily="18" charset="0"/>
                <a:cs typeface="Times New Roman" pitchFamily="18" charset="0"/>
              </a:rPr>
              <a:t>жасырын  немесе латентті фазасына </a:t>
            </a:r>
            <a:r>
              <a:rPr lang="kk-KZ" sz="2000" dirty="0">
                <a:latin typeface="Times New Roman" panose="02020603050405020304" pitchFamily="18" charset="0"/>
                <a:cs typeface="Times New Roman" pitchFamily="18" charset="0"/>
              </a:rPr>
              <a:t>түседі</a:t>
            </a:r>
          </a:p>
          <a:p>
            <a:pPr marL="0" indent="630238" algn="just">
              <a:buNone/>
            </a:pPr>
            <a:r>
              <a:rPr lang="kk-KZ" sz="2000" dirty="0">
                <a:latin typeface="Times New Roman" panose="02020603050405020304" pitchFamily="18" charset="0"/>
                <a:cs typeface="Times New Roman" pitchFamily="18" charset="0"/>
              </a:rPr>
              <a:t>Латентті  фазаның  ұзақтығы  зақымдануының  ауырлығына  (сәулелену дозасына) байланысты, адамда 30 тәулік болуы мүмкін. </a:t>
            </a:r>
          </a:p>
          <a:p>
            <a:pPr marL="0" indent="630238" algn="just">
              <a:buNone/>
            </a:pPr>
            <a:r>
              <a:rPr lang="kk-KZ" sz="2000" b="1" dirty="0">
                <a:solidFill>
                  <a:srgbClr val="FF0000"/>
                </a:solidFill>
                <a:latin typeface="Times New Roman" panose="02020603050405020304" pitchFamily="18" charset="0"/>
                <a:cs typeface="Times New Roman" pitchFamily="18" charset="0"/>
              </a:rPr>
              <a:t>Зақымдану формалары өте ауыр болса (10 Гр дозада), осындай фаза болмайды. </a:t>
            </a:r>
          </a:p>
          <a:p>
            <a:pPr marL="0" indent="630238" algn="just">
              <a:buNone/>
            </a:pPr>
            <a:r>
              <a:rPr lang="kk-KZ" sz="2000" dirty="0">
                <a:latin typeface="Times New Roman" panose="02020603050405020304" pitchFamily="18" charset="0"/>
                <a:cs typeface="Times New Roman" pitchFamily="18" charset="0"/>
              </a:rPr>
              <a:t>Алайда объективті диагностика жасағанда қан қысымы мен пульстің лабильділігін, рефлекстердің төмендеуін, координацияның бұзылуын, ЭЭГ мәліметтері бойынша баяу ырғақтардың пайда болуы байқалады.</a:t>
            </a:r>
          </a:p>
          <a:p>
            <a:pPr marL="0" indent="630238" algn="just">
              <a:buNone/>
            </a:pPr>
            <a:r>
              <a:rPr lang="kk-KZ" sz="2000" dirty="0">
                <a:latin typeface="Times New Roman" panose="02020603050405020304" pitchFamily="18" charset="0"/>
                <a:cs typeface="Times New Roman" pitchFamily="18" charset="0"/>
              </a:rPr>
              <a:t>12-17 күннен кейін сәулелік зақымданудан кейін шаш түсуі басталып, өрши түседі. Қанда лейкопения, лимфопения, тромбоцитопения және ретикулоцитопения жоғарылайды және  нейтрофилдер  мен  ретикулоциттердің  азаюы анықталады. </a:t>
            </a:r>
          </a:p>
          <a:p>
            <a:pPr marL="0" indent="630238" algn="just">
              <a:buNone/>
            </a:pPr>
            <a:r>
              <a:rPr lang="kk-KZ" sz="2000" dirty="0">
                <a:latin typeface="Times New Roman" panose="02020603050405020304" pitchFamily="18" charset="0"/>
                <a:cs typeface="Times New Roman" pitchFamily="18" charset="0"/>
              </a:rPr>
              <a:t>Бірінші күндерден бастап сүйек ми кемігінде аплазия өте айқын байқалады, 2-3  аптада  цитопениямен  қатар  сүйек  ми  кемігінің  регенерация  алғаш көрсеткіштерін  байқауға  болады. </a:t>
            </a:r>
            <a:endParaRPr lang="ru-RU" sz="2000" dirty="0">
              <a:latin typeface="Times New Roman" panose="02020603050405020304" pitchFamily="18" charset="0"/>
              <a:cs typeface="Times New Roman" panose="02020603050405020304" pitchFamily="18" charset="0"/>
            </a:endParaRPr>
          </a:p>
          <a:p>
            <a:pPr marL="0" indent="630238" algn="just">
              <a:buNone/>
            </a:pPr>
            <a:r>
              <a:rPr lang="kk-KZ" sz="2000" dirty="0">
                <a:latin typeface="Times New Roman" panose="02020603050405020304" pitchFamily="18" charset="0"/>
                <a:cs typeface="Times New Roman" pitchFamily="18" charset="0"/>
              </a:rPr>
              <a:t>Өткір сәулелік аурудың екінші фазасы 2-ден 4 аптаға дейін созылуы мүмкін. </a:t>
            </a:r>
            <a:r>
              <a:rPr lang="kk-KZ" sz="2000" b="1" dirty="0">
                <a:solidFill>
                  <a:srgbClr val="FF0000"/>
                </a:solidFill>
                <a:latin typeface="Times New Roman" panose="02020603050405020304" pitchFamily="18" charset="0"/>
                <a:cs typeface="Times New Roman" pitchFamily="18" charset="0"/>
              </a:rPr>
              <a:t>10 Гр-ден артық дозада бірінші фаза бірден үшіншіге ауысуы мүмкін.</a:t>
            </a:r>
          </a:p>
        </p:txBody>
      </p:sp>
    </p:spTree>
    <p:extLst>
      <p:ext uri="{BB962C8B-B14F-4D97-AF65-F5344CB8AC3E}">
        <p14:creationId xmlns:p14="http://schemas.microsoft.com/office/powerpoint/2010/main" val="319766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581486"/>
            <a:ext cx="8712968" cy="5847755"/>
          </a:xfrm>
          <a:prstGeom prst="rect">
            <a:avLst/>
          </a:prstGeom>
        </p:spPr>
        <p:txBody>
          <a:bodyPr wrap="square">
            <a:spAutoFit/>
          </a:bodyPr>
          <a:lstStyle/>
          <a:p>
            <a:pPr indent="539750" algn="just"/>
            <a:r>
              <a:rPr lang="kk-KZ" sz="2200" dirty="0">
                <a:latin typeface="Times New Roman" pitchFamily="18" charset="0"/>
                <a:cs typeface="Times New Roman" pitchFamily="18" charset="0"/>
              </a:rPr>
              <a:t>Сәулеленуден  1-4  апта  өткеннен  кейін  науқастардың  өзін-өзі  сезінуі қайтадан  нашарлап,  олар  әлсізденеді,  температуралары  жоғарылайды, эритроциттердің отыру жылдамдығы (ЭОЖ) өседі.</a:t>
            </a:r>
          </a:p>
          <a:p>
            <a:pPr indent="539750" algn="just"/>
            <a:r>
              <a:rPr lang="kk-KZ" sz="2200" dirty="0">
                <a:latin typeface="Times New Roman" pitchFamily="18" charset="0"/>
                <a:cs typeface="Times New Roman" pitchFamily="18" charset="0"/>
              </a:rPr>
              <a:t>Өткір сәулелік аурудың ауыр клиникалық симптомдары фазасында интоксикация, геморрагиялық, анемиялық, инфекциялық, тері, ішек және неврологиялық синдромдар дамиды.</a:t>
            </a:r>
          </a:p>
          <a:p>
            <a:pPr indent="539750" algn="just"/>
            <a:r>
              <a:rPr lang="kk-KZ" sz="2200" dirty="0">
                <a:latin typeface="Times New Roman" pitchFamily="18" charset="0"/>
                <a:cs typeface="Times New Roman" pitchFamily="18" charset="0"/>
              </a:rPr>
              <a:t>Сәулелік аурудың үшінші фазасының басталуымен науқастың жағдайы нашарлайды. Бұл кезде әлсіздік, дене қызуы көтеріліп, артериялық гипотензия қайтадан жоғарылайды.</a:t>
            </a:r>
          </a:p>
          <a:p>
            <a:pPr indent="539750" algn="just"/>
            <a:r>
              <a:rPr lang="kk-KZ" sz="2200" dirty="0">
                <a:latin typeface="Times New Roman" pitchFamily="18" charset="0"/>
                <a:cs typeface="Times New Roman" pitchFamily="18" charset="0"/>
              </a:rPr>
              <a:t>Шырышты қабаттардың зақымдануының нәтижесі – жаралы-некрозды гингивит, стоматит, фарингит, гастроэнтериттің пайда болуы. Сәулелік аурудың инфекциялық асқынуларына көбінесе ангина, пневмония және өкпе абсцессі жатады.</a:t>
            </a:r>
          </a:p>
          <a:p>
            <a:pPr indent="539750" algn="just"/>
            <a:r>
              <a:rPr lang="kk-KZ" sz="2200" dirty="0">
                <a:latin typeface="Times New Roman" pitchFamily="18" charset="0"/>
                <a:cs typeface="Times New Roman" pitchFamily="18" charset="0"/>
              </a:rPr>
              <a:t>Жоғары дозада сәулелену кезінде сәулелік дерматит дамиды. Бұл жағдайда мойынның, шынтақ буыны бүктемелерінде (локтевой сгиб), қолтық асты және шап (паховый) аймағында біріншілік эритема пайда болады, ол көпіршіктердің пайда болуымен терінің ісінуіне ауысады.</a:t>
            </a:r>
          </a:p>
        </p:txBody>
      </p:sp>
      <p:sp>
        <p:nvSpPr>
          <p:cNvPr id="3" name="Прямоугольник 2"/>
          <p:cNvSpPr/>
          <p:nvPr/>
        </p:nvSpPr>
        <p:spPr>
          <a:xfrm>
            <a:off x="1330496" y="119821"/>
            <a:ext cx="7344816" cy="461665"/>
          </a:xfrm>
          <a:prstGeom prst="rect">
            <a:avLst/>
          </a:prstGeom>
        </p:spPr>
        <p:txBody>
          <a:bodyPr wrap="square">
            <a:spAutoFit/>
          </a:bodyPr>
          <a:lstStyle/>
          <a:p>
            <a:pPr lvl="0" algn="just"/>
            <a:r>
              <a:rPr lang="kk-KZ" sz="2400" b="1" dirty="0">
                <a:solidFill>
                  <a:srgbClr val="C00000"/>
                </a:solidFill>
                <a:latin typeface="Times New Roman" pitchFamily="18" charset="0"/>
                <a:cs typeface="Times New Roman" pitchFamily="18" charset="0"/>
              </a:rPr>
              <a:t>Айқын клиникалық көріністер фазасы</a:t>
            </a:r>
            <a:r>
              <a:rPr lang="kk-KZ" sz="2400" b="1" u="sng"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1939434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814399"/>
            <a:ext cx="8712968" cy="5632311"/>
          </a:xfrm>
          <a:prstGeom prst="rect">
            <a:avLst/>
          </a:prstGeom>
        </p:spPr>
        <p:txBody>
          <a:bodyPr wrap="square">
            <a:spAutoFit/>
          </a:bodyPr>
          <a:lstStyle/>
          <a:p>
            <a:pPr indent="539750" algn="just"/>
            <a:r>
              <a:rPr lang="kk-KZ" sz="2000" dirty="0">
                <a:latin typeface="Times New Roman" pitchFamily="18" charset="0"/>
                <a:cs typeface="Times New Roman" pitchFamily="18" charset="0"/>
              </a:rPr>
              <a:t>Бұл кезеңде  қанның  морфологиялық  құрамына  негізінде  лейкоциттер кіреді, ақ қанның басқа элементтері азайып жойылуы мүмкін. </a:t>
            </a:r>
          </a:p>
          <a:p>
            <a:pPr indent="539750" algn="just"/>
            <a:r>
              <a:rPr lang="kk-KZ" sz="2000" dirty="0">
                <a:latin typeface="Times New Roman" pitchFamily="18" charset="0"/>
                <a:cs typeface="Times New Roman" pitchFamily="18" charset="0"/>
              </a:rPr>
              <a:t>Терең тромбоцитопения фонында геморрагиялық көріністер дамиды, соның ішінде қызыл иек қан кетуі, мұрыннан қан кету, асқазан-ішектен қан кету, орталық жүйке жүйесіндегі қан кетулер және т.б. жүреді.</a:t>
            </a:r>
          </a:p>
          <a:p>
            <a:pPr indent="539750" algn="just"/>
            <a:r>
              <a:rPr lang="kk-KZ" sz="2000" dirty="0">
                <a:latin typeface="Times New Roman" pitchFamily="18" charset="0"/>
                <a:cs typeface="Times New Roman" pitchFamily="18" charset="0"/>
              </a:rPr>
              <a:t>Фазаның аяғында анемия дамиды. Өте ауыр зақымдарда қантүзуші ұлпаның терең аплазияда адам өлуі  мүмкін.  </a:t>
            </a:r>
          </a:p>
          <a:p>
            <a:pPr indent="539750" algn="just"/>
            <a:r>
              <a:rPr lang="kk-KZ" sz="2000" dirty="0">
                <a:latin typeface="Times New Roman" pitchFamily="18" charset="0"/>
                <a:cs typeface="Times New Roman" pitchFamily="18" charset="0"/>
              </a:rPr>
              <a:t>Басқа  жағдайларда  осы  кезеңде  сүйек  мида  және  лимфа түйіршіктерде регенерация басталуының көрсеткіштері байқалады. </a:t>
            </a:r>
          </a:p>
          <a:p>
            <a:pPr indent="539750" algn="just"/>
            <a:r>
              <a:rPr lang="kk-KZ" sz="2000" dirty="0">
                <a:latin typeface="Times New Roman" pitchFamily="18" charset="0"/>
                <a:cs typeface="Times New Roman" pitchFamily="18" charset="0"/>
              </a:rPr>
              <a:t>Айқын  клиникалық  көрсеткіштердің  фазасында  гипопротеинемия  және гипоальбуминемия,  негізгі  азоттың  жоғары  мөлшері,  хлоридтердің  төмен мөлшері байқалады. </a:t>
            </a:r>
          </a:p>
          <a:p>
            <a:pPr indent="539750" algn="just"/>
            <a:r>
              <a:rPr lang="kk-KZ" sz="2000" dirty="0">
                <a:latin typeface="Times New Roman" pitchFamily="18" charset="0"/>
                <a:cs typeface="Times New Roman" pitchFamily="18" charset="0"/>
              </a:rPr>
              <a:t>Қолайлы жағдайларда сәулелік дерматит тері астындағы ұлпаның (подкожной клетчатке)  пигментациясы, тыртықтануы және тығыздалуы жүреді. Қан тамырларында сәулелік жаралар мен тері некрозы пайда болады.</a:t>
            </a:r>
          </a:p>
          <a:p>
            <a:pPr indent="539750" algn="just"/>
            <a:r>
              <a:rPr lang="kk-KZ" sz="2000" dirty="0">
                <a:latin typeface="Times New Roman" pitchFamily="18" charset="0"/>
                <a:cs typeface="Times New Roman" pitchFamily="18" charset="0"/>
              </a:rPr>
              <a:t>Шаштың түсуі жиі кездеседі, оның келесі сипаттары болады: бастан шаш эпиляциясы, кеудеден, маңдайдан түктердің эпиляциясы, кірпіктер мен қастар жоғалады.</a:t>
            </a:r>
          </a:p>
        </p:txBody>
      </p:sp>
      <p:sp>
        <p:nvSpPr>
          <p:cNvPr id="3" name="Прямоугольник 2"/>
          <p:cNvSpPr/>
          <p:nvPr/>
        </p:nvSpPr>
        <p:spPr>
          <a:xfrm>
            <a:off x="1330496" y="119821"/>
            <a:ext cx="7344816" cy="461665"/>
          </a:xfrm>
          <a:prstGeom prst="rect">
            <a:avLst/>
          </a:prstGeom>
        </p:spPr>
        <p:txBody>
          <a:bodyPr wrap="square">
            <a:spAutoFit/>
          </a:bodyPr>
          <a:lstStyle/>
          <a:p>
            <a:pPr lvl="0" algn="just"/>
            <a:r>
              <a:rPr lang="kk-KZ" sz="2400" b="1" dirty="0">
                <a:solidFill>
                  <a:srgbClr val="C00000"/>
                </a:solidFill>
                <a:latin typeface="Times New Roman" pitchFamily="18" charset="0"/>
                <a:cs typeface="Times New Roman" pitchFamily="18" charset="0"/>
              </a:rPr>
              <a:t>Айқын клиникалық көріністер фазасы</a:t>
            </a:r>
            <a:r>
              <a:rPr lang="kk-KZ" sz="2400" b="1" u="sng"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449616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AE0558-0406-4398-B0B4-568DD352C113}"/>
              </a:ext>
            </a:extLst>
          </p:cNvPr>
          <p:cNvSpPr txBox="1"/>
          <p:nvPr/>
        </p:nvSpPr>
        <p:spPr>
          <a:xfrm>
            <a:off x="138023" y="151179"/>
            <a:ext cx="8911086" cy="6632585"/>
          </a:xfrm>
          <a:prstGeom prst="rect">
            <a:avLst/>
          </a:prstGeom>
          <a:noFill/>
        </p:spPr>
        <p:txBody>
          <a:bodyPr wrap="square">
            <a:spAutoFit/>
          </a:bodyPr>
          <a:lstStyle/>
          <a:p>
            <a:pPr indent="534988" algn="ctr"/>
            <a:r>
              <a:rPr lang="ru-RU" sz="2500" b="1" dirty="0" err="1">
                <a:solidFill>
                  <a:srgbClr val="FF0000"/>
                </a:solidFill>
              </a:rPr>
              <a:t>Айқын</a:t>
            </a:r>
            <a:r>
              <a:rPr lang="ru-RU" sz="2500" b="1" dirty="0">
                <a:solidFill>
                  <a:srgbClr val="FF0000"/>
                </a:solidFill>
              </a:rPr>
              <a:t> </a:t>
            </a:r>
            <a:r>
              <a:rPr lang="ru-RU" sz="2500" b="1" dirty="0" err="1">
                <a:solidFill>
                  <a:srgbClr val="FF0000"/>
                </a:solidFill>
              </a:rPr>
              <a:t>клиникалық</a:t>
            </a:r>
            <a:r>
              <a:rPr lang="ru-RU" sz="2500" b="1" dirty="0">
                <a:solidFill>
                  <a:srgbClr val="FF0000"/>
                </a:solidFill>
              </a:rPr>
              <a:t> </a:t>
            </a:r>
            <a:r>
              <a:rPr lang="ru-RU" sz="2500" b="1" dirty="0" err="1">
                <a:solidFill>
                  <a:srgbClr val="FF0000"/>
                </a:solidFill>
              </a:rPr>
              <a:t>көріністер</a:t>
            </a:r>
            <a:r>
              <a:rPr lang="ru-RU" sz="2500" b="1" dirty="0">
                <a:solidFill>
                  <a:srgbClr val="FF0000"/>
                </a:solidFill>
              </a:rPr>
              <a:t> </a:t>
            </a:r>
            <a:r>
              <a:rPr lang="ru-RU" sz="2500" b="1" dirty="0" err="1">
                <a:solidFill>
                  <a:srgbClr val="FF0000"/>
                </a:solidFill>
              </a:rPr>
              <a:t>фазасы</a:t>
            </a:r>
            <a:r>
              <a:rPr lang="ru-RU" sz="2500" b="1" dirty="0">
                <a:solidFill>
                  <a:srgbClr val="FF0000"/>
                </a:solidFill>
              </a:rPr>
              <a:t> </a:t>
            </a:r>
          </a:p>
          <a:p>
            <a:pPr indent="534988" algn="just"/>
            <a:r>
              <a:rPr lang="ru-RU" sz="2500" dirty="0" err="1"/>
              <a:t>Өткір</a:t>
            </a:r>
            <a:r>
              <a:rPr lang="ru-RU" sz="2500" dirty="0"/>
              <a:t> </a:t>
            </a:r>
            <a:r>
              <a:rPr lang="ru-RU" sz="2500" dirty="0" err="1"/>
              <a:t>сәулелік</a:t>
            </a:r>
            <a:r>
              <a:rPr lang="ru-RU" sz="2500" dirty="0"/>
              <a:t> ауру </a:t>
            </a:r>
            <a:r>
              <a:rPr lang="ru-RU" sz="2500" dirty="0" err="1"/>
              <a:t>кезінде</a:t>
            </a:r>
            <a:r>
              <a:rPr lang="ru-RU" sz="2500" dirty="0"/>
              <a:t> </a:t>
            </a:r>
            <a:r>
              <a:rPr lang="ru-RU" sz="2500" dirty="0" err="1"/>
              <a:t>ішкі</a:t>
            </a:r>
            <a:r>
              <a:rPr lang="ru-RU" sz="2500" dirty="0"/>
              <a:t> секреция </a:t>
            </a:r>
            <a:r>
              <a:rPr lang="ru-RU" sz="2500" dirty="0" err="1"/>
              <a:t>бездерінің</a:t>
            </a:r>
            <a:r>
              <a:rPr lang="ru-RU" sz="2500" dirty="0"/>
              <a:t>, </a:t>
            </a:r>
            <a:r>
              <a:rPr lang="ru-RU" sz="2500" dirty="0" err="1"/>
              <a:t>ең</a:t>
            </a:r>
            <a:r>
              <a:rPr lang="ru-RU" sz="2500" dirty="0"/>
              <a:t> </a:t>
            </a:r>
            <a:r>
              <a:rPr lang="ru-RU" sz="2500" dirty="0" err="1"/>
              <a:t>бірінші</a:t>
            </a:r>
            <a:r>
              <a:rPr lang="ru-RU" sz="2500" dirty="0"/>
              <a:t> </a:t>
            </a:r>
            <a:r>
              <a:rPr lang="ru-RU" sz="2500" dirty="0" err="1"/>
              <a:t>қалқанша</a:t>
            </a:r>
            <a:r>
              <a:rPr lang="ru-RU" sz="2500" dirty="0"/>
              <a:t> </a:t>
            </a:r>
            <a:r>
              <a:rPr lang="ru-RU" sz="2500" dirty="0" err="1"/>
              <a:t>безінің</a:t>
            </a:r>
            <a:r>
              <a:rPr lang="ru-RU" sz="2500" dirty="0"/>
              <a:t>, </a:t>
            </a:r>
            <a:r>
              <a:rPr lang="ru-RU" sz="2500" dirty="0" err="1"/>
              <a:t>жыныс</a:t>
            </a:r>
            <a:r>
              <a:rPr lang="ru-RU" sz="2500" dirty="0"/>
              <a:t> </a:t>
            </a:r>
            <a:r>
              <a:rPr lang="ru-RU" sz="2500" dirty="0" err="1"/>
              <a:t>бездерінің</a:t>
            </a:r>
            <a:r>
              <a:rPr lang="ru-RU" sz="2500" dirty="0"/>
              <a:t> (гонад), </a:t>
            </a:r>
            <a:r>
              <a:rPr lang="ru-RU" sz="2500" dirty="0" err="1"/>
              <a:t>бүйрек</a:t>
            </a:r>
            <a:r>
              <a:rPr lang="ru-RU" sz="2500" dirty="0"/>
              <a:t> </a:t>
            </a:r>
            <a:r>
              <a:rPr lang="ru-RU" sz="2500" dirty="0" err="1"/>
              <a:t>үсті</a:t>
            </a:r>
            <a:r>
              <a:rPr lang="ru-RU" sz="2500" dirty="0"/>
              <a:t> </a:t>
            </a:r>
            <a:r>
              <a:rPr lang="ru-RU" sz="2500" dirty="0" err="1"/>
              <a:t>бездерінің</a:t>
            </a:r>
            <a:r>
              <a:rPr lang="ru-RU" sz="2500" dirty="0"/>
              <a:t> </a:t>
            </a:r>
            <a:r>
              <a:rPr lang="ru-RU" sz="2500" dirty="0" err="1"/>
              <a:t>функцияларының</a:t>
            </a:r>
            <a:r>
              <a:rPr lang="ru-RU" sz="2500" dirty="0"/>
              <a:t> </a:t>
            </a:r>
            <a:r>
              <a:rPr lang="ru-RU" sz="2500" dirty="0" err="1"/>
              <a:t>терең</a:t>
            </a:r>
            <a:r>
              <a:rPr lang="ru-RU" sz="2500" dirty="0"/>
              <a:t> </a:t>
            </a:r>
            <a:r>
              <a:rPr lang="ru-RU" sz="2500" dirty="0" err="1"/>
              <a:t>басылуы-тежелуі</a:t>
            </a:r>
            <a:r>
              <a:rPr lang="ru-RU" sz="2500" dirty="0"/>
              <a:t> </a:t>
            </a:r>
            <a:r>
              <a:rPr lang="ru-RU" sz="2500" dirty="0" err="1"/>
              <a:t>байқалады</a:t>
            </a:r>
            <a:r>
              <a:rPr lang="ru-RU" sz="2500" dirty="0"/>
              <a:t>. </a:t>
            </a:r>
            <a:r>
              <a:rPr lang="ru-RU" sz="2500" dirty="0" err="1"/>
              <a:t>Сәулелік</a:t>
            </a:r>
            <a:r>
              <a:rPr lang="ru-RU" sz="2500" dirty="0"/>
              <a:t> </a:t>
            </a:r>
            <a:r>
              <a:rPr lang="ru-RU" sz="2500" dirty="0" err="1"/>
              <a:t>аурудың</a:t>
            </a:r>
            <a:r>
              <a:rPr lang="ru-RU" sz="2500" dirty="0"/>
              <a:t> </a:t>
            </a:r>
            <a:r>
              <a:rPr lang="ru-RU" sz="2500" dirty="0" err="1"/>
              <a:t>ұзақ</a:t>
            </a:r>
            <a:r>
              <a:rPr lang="ru-RU" sz="2500" dirty="0"/>
              <a:t> </a:t>
            </a:r>
            <a:r>
              <a:rPr lang="ru-RU" sz="2500" dirty="0" err="1"/>
              <a:t>мерзімді</a:t>
            </a:r>
            <a:r>
              <a:rPr lang="ru-RU" sz="2500" dirty="0"/>
              <a:t> </a:t>
            </a:r>
            <a:r>
              <a:rPr lang="ru-RU" sz="2500" dirty="0" err="1"/>
              <a:t>кейінгі</a:t>
            </a:r>
            <a:r>
              <a:rPr lang="ru-RU" sz="2500" dirty="0"/>
              <a:t> </a:t>
            </a:r>
            <a:r>
              <a:rPr lang="ru-RU" sz="2500" dirty="0" err="1"/>
              <a:t>кезеңінде</a:t>
            </a:r>
            <a:r>
              <a:rPr lang="ru-RU" sz="2500" dirty="0"/>
              <a:t> </a:t>
            </a:r>
            <a:r>
              <a:rPr lang="ru-RU" sz="2500" dirty="0" err="1"/>
              <a:t>қалқанша</a:t>
            </a:r>
            <a:r>
              <a:rPr lang="ru-RU" sz="2500" dirty="0"/>
              <a:t> </a:t>
            </a:r>
            <a:r>
              <a:rPr lang="ru-RU" sz="2500" dirty="0" err="1"/>
              <a:t>безінің</a:t>
            </a:r>
            <a:r>
              <a:rPr lang="ru-RU" sz="2500" dirty="0"/>
              <a:t> </a:t>
            </a:r>
            <a:r>
              <a:rPr lang="ru-RU" sz="2500" dirty="0" err="1"/>
              <a:t>қатерлі</a:t>
            </a:r>
            <a:r>
              <a:rPr lang="ru-RU" sz="2500" dirty="0"/>
              <a:t> </a:t>
            </a:r>
            <a:r>
              <a:rPr lang="ru-RU" sz="2500" dirty="0" err="1"/>
              <a:t>ісігі</a:t>
            </a:r>
            <a:r>
              <a:rPr lang="ru-RU" sz="2500" dirty="0"/>
              <a:t> </a:t>
            </a:r>
            <a:r>
              <a:rPr lang="ru-RU" sz="2500" dirty="0" err="1"/>
              <a:t>дамуының</a:t>
            </a:r>
            <a:r>
              <a:rPr lang="ru-RU" sz="2500" dirty="0"/>
              <a:t> </a:t>
            </a:r>
            <a:r>
              <a:rPr lang="ru-RU" sz="2500" dirty="0" err="1"/>
              <a:t>жоғарылауы</a:t>
            </a:r>
            <a:r>
              <a:rPr lang="ru-RU" sz="2500" dirty="0"/>
              <a:t> </a:t>
            </a:r>
            <a:r>
              <a:rPr lang="ru-RU" sz="2500" dirty="0" err="1"/>
              <a:t>байқалады</a:t>
            </a:r>
            <a:r>
              <a:rPr lang="ru-RU" sz="2500" dirty="0"/>
              <a:t>.</a:t>
            </a:r>
          </a:p>
          <a:p>
            <a:pPr indent="534988" algn="just"/>
            <a:r>
              <a:rPr lang="ru-RU" sz="2500" dirty="0" err="1"/>
              <a:t>Асқазан-ішек</a:t>
            </a:r>
            <a:r>
              <a:rPr lang="ru-RU" sz="2500" dirty="0"/>
              <a:t> </a:t>
            </a:r>
            <a:r>
              <a:rPr lang="ru-RU" sz="2500" dirty="0" err="1"/>
              <a:t>жолдарының</a:t>
            </a:r>
            <a:r>
              <a:rPr lang="ru-RU" sz="2500" dirty="0"/>
              <a:t> </a:t>
            </a:r>
            <a:r>
              <a:rPr lang="ru-RU" sz="2500" dirty="0" err="1"/>
              <a:t>зақымдалуы</a:t>
            </a:r>
            <a:r>
              <a:rPr lang="ru-RU" sz="2500" dirty="0"/>
              <a:t> </a:t>
            </a:r>
            <a:r>
              <a:rPr lang="ru-RU" sz="2500" dirty="0" err="1"/>
              <a:t>сәулелік</a:t>
            </a:r>
            <a:r>
              <a:rPr lang="ru-RU" sz="2500" dirty="0"/>
              <a:t> эзофагит, гастрит, энтерит, колит, гепатит </a:t>
            </a:r>
            <a:r>
              <a:rPr lang="ru-RU" sz="2500" dirty="0" err="1"/>
              <a:t>түрінде</a:t>
            </a:r>
            <a:r>
              <a:rPr lang="ru-RU" sz="2500" dirty="0"/>
              <a:t> </a:t>
            </a:r>
            <a:r>
              <a:rPr lang="ru-RU" sz="2500" dirty="0" err="1"/>
              <a:t>болуы</a:t>
            </a:r>
            <a:r>
              <a:rPr lang="ru-RU" sz="2500" dirty="0"/>
              <a:t> </a:t>
            </a:r>
            <a:r>
              <a:rPr lang="ru-RU" sz="2500" dirty="0" err="1"/>
              <a:t>мүмкін</a:t>
            </a:r>
            <a:r>
              <a:rPr lang="ru-RU" sz="2500" dirty="0"/>
              <a:t>. </a:t>
            </a:r>
            <a:r>
              <a:rPr lang="ru-RU" sz="2500" dirty="0" err="1"/>
              <a:t>Бұл</a:t>
            </a:r>
            <a:r>
              <a:rPr lang="ru-RU" sz="2500" dirty="0"/>
              <a:t> </a:t>
            </a:r>
            <a:r>
              <a:rPr lang="ru-RU" sz="2500" dirty="0" err="1"/>
              <a:t>жағдайда</a:t>
            </a:r>
            <a:r>
              <a:rPr lang="ru-RU" sz="2500" dirty="0"/>
              <a:t> </a:t>
            </a:r>
            <a:r>
              <a:rPr lang="ru-RU" sz="2500" dirty="0" err="1"/>
              <a:t>жүрек</a:t>
            </a:r>
            <a:r>
              <a:rPr lang="ru-RU" sz="2500" dirty="0"/>
              <a:t> айну, </a:t>
            </a:r>
            <a:r>
              <a:rPr lang="ru-RU" sz="2500" dirty="0" err="1"/>
              <a:t>құсу</a:t>
            </a:r>
            <a:r>
              <a:rPr lang="ru-RU" sz="2500" dirty="0"/>
              <a:t>, </a:t>
            </a:r>
            <a:r>
              <a:rPr lang="ru-RU" sz="2500" dirty="0" err="1"/>
              <a:t>іштің</a:t>
            </a:r>
            <a:r>
              <a:rPr lang="ru-RU" sz="2500" dirty="0"/>
              <a:t> </a:t>
            </a:r>
            <a:r>
              <a:rPr lang="ru-RU" sz="2500" dirty="0" err="1"/>
              <a:t>әр</a:t>
            </a:r>
            <a:r>
              <a:rPr lang="ru-RU" sz="2500" dirty="0"/>
              <a:t> </a:t>
            </a:r>
            <a:r>
              <a:rPr lang="ru-RU" sz="2500" dirty="0" err="1"/>
              <a:t>түрлі</a:t>
            </a:r>
            <a:r>
              <a:rPr lang="ru-RU" sz="2500" dirty="0"/>
              <a:t> </a:t>
            </a:r>
            <a:r>
              <a:rPr lang="ru-RU" sz="2500" dirty="0" err="1"/>
              <a:t>бөліктерінде</a:t>
            </a:r>
            <a:r>
              <a:rPr lang="ru-RU" sz="2500" dirty="0"/>
              <a:t> </a:t>
            </a:r>
            <a:r>
              <a:rPr lang="ru-RU" sz="2500" dirty="0" err="1"/>
              <a:t>ауырсыну</a:t>
            </a:r>
            <a:r>
              <a:rPr lang="ru-RU" sz="2500" dirty="0"/>
              <a:t>, диарея, тенезм, </a:t>
            </a:r>
            <a:r>
              <a:rPr lang="ru-RU" sz="2500" dirty="0" err="1"/>
              <a:t>нәжісте</a:t>
            </a:r>
            <a:r>
              <a:rPr lang="ru-RU" sz="2500" dirty="0"/>
              <a:t> </a:t>
            </a:r>
            <a:r>
              <a:rPr lang="ru-RU" sz="2500" dirty="0" err="1"/>
              <a:t>қан</a:t>
            </a:r>
            <a:r>
              <a:rPr lang="ru-RU" sz="2500" dirty="0"/>
              <a:t>, </a:t>
            </a:r>
            <a:r>
              <a:rPr lang="ru-RU" sz="2500" dirty="0" err="1"/>
              <a:t>сарғаю</a:t>
            </a:r>
            <a:r>
              <a:rPr lang="ru-RU" sz="2500" dirty="0"/>
              <a:t> (желтуха) </a:t>
            </a:r>
            <a:r>
              <a:rPr lang="ru-RU" sz="2500" dirty="0" err="1"/>
              <a:t>байқалады</a:t>
            </a:r>
            <a:r>
              <a:rPr lang="ru-RU" sz="2500" dirty="0"/>
              <a:t>.</a:t>
            </a:r>
          </a:p>
          <a:p>
            <a:pPr indent="534988" algn="just"/>
            <a:r>
              <a:rPr lang="ru-RU" sz="2500" dirty="0" err="1"/>
              <a:t>Сәулелік</a:t>
            </a:r>
            <a:r>
              <a:rPr lang="ru-RU" sz="2500" dirty="0"/>
              <a:t> ауру </a:t>
            </a:r>
            <a:r>
              <a:rPr lang="ru-RU" sz="2500" dirty="0" err="1"/>
              <a:t>ағымымен</a:t>
            </a:r>
            <a:r>
              <a:rPr lang="ru-RU" sz="2500" dirty="0"/>
              <a:t> </a:t>
            </a:r>
            <a:r>
              <a:rPr lang="ru-RU" sz="2500" dirty="0" err="1"/>
              <a:t>бірге</a:t>
            </a:r>
            <a:r>
              <a:rPr lang="ru-RU" sz="2500" dirty="0"/>
              <a:t> </a:t>
            </a:r>
            <a:r>
              <a:rPr lang="ru-RU" sz="2500" dirty="0" err="1"/>
              <a:t>жүретін</a:t>
            </a:r>
            <a:r>
              <a:rPr lang="ru-RU" sz="2500" dirty="0"/>
              <a:t> </a:t>
            </a:r>
            <a:r>
              <a:rPr lang="ru-RU" sz="2500" dirty="0" err="1"/>
              <a:t>неврологиялық</a:t>
            </a:r>
            <a:r>
              <a:rPr lang="ru-RU" sz="2500" dirty="0"/>
              <a:t> синдром </a:t>
            </a:r>
            <a:r>
              <a:rPr lang="ru-RU" sz="2500" dirty="0" err="1"/>
              <a:t>адинамияның</a:t>
            </a:r>
            <a:r>
              <a:rPr lang="ru-RU" sz="2500" dirty="0"/>
              <a:t> </a:t>
            </a:r>
            <a:r>
              <a:rPr lang="ru-RU" sz="2500" dirty="0" err="1"/>
              <a:t>жоғарылауымен</a:t>
            </a:r>
            <a:r>
              <a:rPr lang="ru-RU" sz="2500" dirty="0"/>
              <a:t>, </a:t>
            </a:r>
            <a:r>
              <a:rPr lang="ru-RU" sz="2500" dirty="0" err="1"/>
              <a:t>менингиальды</a:t>
            </a:r>
            <a:r>
              <a:rPr lang="ru-RU" sz="2500" dirty="0"/>
              <a:t> </a:t>
            </a:r>
            <a:r>
              <a:rPr lang="ru-RU" sz="2500" dirty="0" err="1"/>
              <a:t>симптомдармен</a:t>
            </a:r>
            <a:r>
              <a:rPr lang="ru-RU" sz="2500" dirty="0"/>
              <a:t>, </a:t>
            </a:r>
            <a:r>
              <a:rPr lang="ru-RU" sz="2500" dirty="0" err="1"/>
              <a:t>сананың</a:t>
            </a:r>
            <a:r>
              <a:rPr lang="ru-RU" sz="2500" dirty="0"/>
              <a:t> </a:t>
            </a:r>
            <a:r>
              <a:rPr lang="ru-RU" sz="2500" dirty="0" err="1"/>
              <a:t>шатасуымен</a:t>
            </a:r>
            <a:r>
              <a:rPr lang="ru-RU" sz="2500" dirty="0"/>
              <a:t>, </a:t>
            </a:r>
            <a:r>
              <a:rPr lang="ru-RU" sz="2500" dirty="0" err="1"/>
              <a:t>бұлшықет</a:t>
            </a:r>
            <a:r>
              <a:rPr lang="ru-RU" sz="2500" dirty="0"/>
              <a:t> </a:t>
            </a:r>
            <a:r>
              <a:rPr lang="ru-RU" sz="2500" dirty="0" err="1"/>
              <a:t>тонусының</a:t>
            </a:r>
            <a:r>
              <a:rPr lang="ru-RU" sz="2500" dirty="0"/>
              <a:t> </a:t>
            </a:r>
            <a:r>
              <a:rPr lang="ru-RU" sz="2500" dirty="0" err="1"/>
              <a:t>төмендеуімен</a:t>
            </a:r>
            <a:r>
              <a:rPr lang="ru-RU" sz="2500" dirty="0"/>
              <a:t> </a:t>
            </a:r>
            <a:r>
              <a:rPr lang="ru-RU" sz="2500" dirty="0" err="1"/>
              <a:t>және</a:t>
            </a:r>
            <a:r>
              <a:rPr lang="ru-RU" sz="2500" dirty="0"/>
              <a:t> </a:t>
            </a:r>
            <a:r>
              <a:rPr lang="ru-RU" sz="2500" dirty="0" err="1"/>
              <a:t>сіңір</a:t>
            </a:r>
            <a:r>
              <a:rPr lang="ru-RU" sz="2500" dirty="0"/>
              <a:t> </a:t>
            </a:r>
            <a:r>
              <a:rPr lang="ru-RU" sz="2500" dirty="0" err="1"/>
              <a:t>рефлекстерінің</a:t>
            </a:r>
            <a:r>
              <a:rPr lang="ru-RU" sz="2500" dirty="0"/>
              <a:t> </a:t>
            </a:r>
            <a:r>
              <a:rPr lang="ru-RU" sz="2500" dirty="0" err="1"/>
              <a:t>жоғарылауымен</a:t>
            </a:r>
            <a:r>
              <a:rPr lang="ru-RU" sz="2500" dirty="0"/>
              <a:t> </a:t>
            </a:r>
            <a:r>
              <a:rPr lang="ru-RU" sz="2500" dirty="0" err="1"/>
              <a:t>көрінеді</a:t>
            </a:r>
            <a:r>
              <a:rPr lang="ru-RU" sz="2500" dirty="0"/>
              <a:t>.</a:t>
            </a:r>
          </a:p>
        </p:txBody>
      </p:sp>
    </p:spTree>
    <p:extLst>
      <p:ext uri="{BB962C8B-B14F-4D97-AF65-F5344CB8AC3E}">
        <p14:creationId xmlns:p14="http://schemas.microsoft.com/office/powerpoint/2010/main" val="3957590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1111111\Desktop\12\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37" y="698740"/>
            <a:ext cx="8360125" cy="56771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30496" y="119821"/>
            <a:ext cx="7344816" cy="461665"/>
          </a:xfrm>
          <a:prstGeom prst="rect">
            <a:avLst/>
          </a:prstGeom>
        </p:spPr>
        <p:txBody>
          <a:bodyPr wrap="square">
            <a:spAutoFit/>
          </a:bodyPr>
          <a:lstStyle/>
          <a:p>
            <a:pPr lvl="0" algn="just"/>
            <a:r>
              <a:rPr lang="kk-KZ" sz="2400" b="1" dirty="0">
                <a:solidFill>
                  <a:srgbClr val="C00000"/>
                </a:solidFill>
                <a:latin typeface="Times New Roman" pitchFamily="18" charset="0"/>
                <a:cs typeface="Times New Roman" pitchFamily="18" charset="0"/>
              </a:rPr>
              <a:t>Айқын клиникалық көрсеткіштердің фазасы</a:t>
            </a:r>
            <a:r>
              <a:rPr lang="kk-KZ" sz="2400" b="1" u="sng"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09921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967" y="111482"/>
            <a:ext cx="7886700" cy="509620"/>
          </a:xfrm>
        </p:spPr>
        <p:txBody>
          <a:bodyPr>
            <a:normAutofit fontScale="90000"/>
          </a:bodyPr>
          <a:lstStyle/>
          <a:p>
            <a:r>
              <a:rPr lang="kk-KZ" b="1" dirty="0">
                <a:solidFill>
                  <a:srgbClr val="C00000"/>
                </a:solidFill>
                <a:latin typeface="Times New Roman" panose="02020603050405020304" pitchFamily="18" charset="0"/>
                <a:cs typeface="Times New Roman" panose="02020603050405020304" pitchFamily="18" charset="0"/>
              </a:rPr>
              <a:t>Бастапқы қалыптасу фазасы</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6649" y="621102"/>
            <a:ext cx="8842076" cy="6047117"/>
          </a:xfrm>
        </p:spPr>
        <p:txBody>
          <a:bodyPr>
            <a:noAutofit/>
          </a:bodyPr>
          <a:lstStyle/>
          <a:p>
            <a:pPr marL="0" indent="630238" algn="just">
              <a:buNone/>
            </a:pPr>
            <a:r>
              <a:rPr lang="kk-KZ" sz="2300" dirty="0">
                <a:latin typeface="Times New Roman" pitchFamily="18" charset="0"/>
                <a:cs typeface="Times New Roman" pitchFamily="18" charset="0"/>
              </a:rPr>
              <a:t>Осы  фазаның  басында  науқастардың  дене  температурасы  қалыптасады, өзін-өзі  сезінуі  жақсарады,  тәбет  пайда  болады,  ұйқы  қалыптасады. </a:t>
            </a:r>
          </a:p>
          <a:p>
            <a:pPr marL="0" indent="630238" algn="just">
              <a:buNone/>
            </a:pPr>
            <a:r>
              <a:rPr lang="kk-KZ" sz="2300" dirty="0">
                <a:latin typeface="Times New Roman" pitchFamily="18" charset="0"/>
                <a:cs typeface="Times New Roman" pitchFamily="18" charset="0"/>
              </a:rPr>
              <a:t>Қалпына келтіру кезеңінде денсаулық жағдайы біртіндеп жақсарады, бұзылған функциялар ішінара қалыпқа келеді, дегенмен ұзақ уақыт бойы науқастарда анемиялық және астеновегетативті синдром сақталады.</a:t>
            </a:r>
          </a:p>
          <a:p>
            <a:pPr marL="0" indent="630238" algn="just">
              <a:buNone/>
            </a:pPr>
            <a:r>
              <a:rPr lang="kk-KZ" sz="2300" dirty="0">
                <a:latin typeface="Times New Roman" pitchFamily="18" charset="0"/>
                <a:cs typeface="Times New Roman" pitchFamily="18" charset="0"/>
              </a:rPr>
              <a:t>Бірақ анемия қалып, 5-6 аптада максимумына жетеді, содан кейін  ғана эритроциттердің  саны  қалпына келе бастайды.</a:t>
            </a:r>
          </a:p>
          <a:p>
            <a:pPr marL="0" indent="630238" algn="just">
              <a:buNone/>
            </a:pPr>
            <a:r>
              <a:rPr lang="kk-KZ" sz="2300" dirty="0">
                <a:latin typeface="Times New Roman" pitchFamily="18" charset="0"/>
                <a:cs typeface="Times New Roman" pitchFamily="18" charset="0"/>
              </a:rPr>
              <a:t>Қан көрсеткіштері біртіндеп қалыптасады. </a:t>
            </a:r>
          </a:p>
          <a:p>
            <a:pPr marL="0" indent="630238" algn="just">
              <a:buNone/>
            </a:pPr>
            <a:r>
              <a:rPr lang="kk-KZ" sz="2300" dirty="0">
                <a:latin typeface="Times New Roman" pitchFamily="18" charset="0"/>
                <a:cs typeface="Times New Roman" pitchFamily="18" charset="0"/>
              </a:rPr>
              <a:t>Қанағыштық  жойылады,  диспепсиялық  құбылыстар  әлсіреп,  дене  салмағы қалыптасады.  </a:t>
            </a:r>
          </a:p>
          <a:p>
            <a:pPr marL="0" indent="630238" algn="just">
              <a:buNone/>
            </a:pPr>
            <a:r>
              <a:rPr lang="kk-KZ" sz="2300" dirty="0">
                <a:latin typeface="Times New Roman" pitchFamily="18" charset="0"/>
                <a:cs typeface="Times New Roman" pitchFamily="18" charset="0"/>
              </a:rPr>
              <a:t>Қалыптасу фазасының ұзақтығы - 2-2,5 ай.</a:t>
            </a:r>
          </a:p>
          <a:p>
            <a:pPr marL="0" indent="630238" algn="just">
              <a:buNone/>
            </a:pPr>
            <a:r>
              <a:rPr lang="kk-KZ" sz="2300" dirty="0">
                <a:latin typeface="Times New Roman" pitchFamily="18" charset="0"/>
                <a:cs typeface="Times New Roman" pitchFamily="18" charset="0"/>
              </a:rPr>
              <a:t>Өткір сәулелік аурудың асқынулары мен қалдық зақымдануларына катаракта, бауыр циррозы, бедеулік, невроздар, лейкемия, әртүрлі локализацияланған қатерлі ісіктері дамуы мүмкін.</a:t>
            </a:r>
            <a:endParaRPr lang="ru-RU" sz="2300" dirty="0"/>
          </a:p>
        </p:txBody>
      </p:sp>
    </p:spTree>
    <p:extLst>
      <p:ext uri="{BB962C8B-B14F-4D97-AF65-F5344CB8AC3E}">
        <p14:creationId xmlns:p14="http://schemas.microsoft.com/office/powerpoint/2010/main" val="1242976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27"/>
          <p:cNvSpPr>
            <a:spLocks noGrp="1"/>
          </p:cNvSpPr>
          <p:nvPr>
            <p:ph type="title"/>
          </p:nvPr>
        </p:nvSpPr>
        <p:spPr>
          <a:xfrm>
            <a:off x="762000" y="762000"/>
            <a:ext cx="7924800" cy="70104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kk-KZ" sz="3200" b="1" i="0" u="none" dirty="0">
                <a:solidFill>
                  <a:schemeClr val="dk2"/>
                </a:solidFill>
                <a:latin typeface="Arial"/>
                <a:ea typeface="Arial"/>
                <a:cs typeface="Arial"/>
                <a:sym typeface="Arial"/>
              </a:rPr>
              <a:t>Біркелкі емес сәулелену түсінігі</a:t>
            </a:r>
            <a:endParaRPr dirty="0"/>
          </a:p>
        </p:txBody>
      </p:sp>
      <p:sp>
        <p:nvSpPr>
          <p:cNvPr id="350" name="Google Shape;350;p27"/>
          <p:cNvSpPr txBox="1">
            <a:spLocks noGrp="1"/>
          </p:cNvSpPr>
          <p:nvPr>
            <p:ph type="body" idx="1"/>
          </p:nvPr>
        </p:nvSpPr>
        <p:spPr>
          <a:xfrm>
            <a:off x="457200" y="2215897"/>
            <a:ext cx="8540496" cy="18623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kk-KZ" sz="2800" b="0" i="0" u="none" dirty="0">
                <a:solidFill>
                  <a:schemeClr val="dk1"/>
                </a:solidFill>
                <a:latin typeface="Arial"/>
                <a:ea typeface="Arial"/>
                <a:cs typeface="Arial"/>
                <a:sym typeface="Arial"/>
              </a:rPr>
              <a:t>Егер дененің әртүрлі бөліктері үшін доза айырмашылығы 2,5-3 еседен асса, онда мұндай сәулелену біркелкі емес деп аталады.</a:t>
            </a:r>
            <a:endParaRPr dirty="0"/>
          </a:p>
          <a:p>
            <a:pPr marL="342900" marR="0" lvl="0" indent="-209550" algn="l" rtl="0">
              <a:lnSpc>
                <a:spcPct val="100000"/>
              </a:lnSpc>
              <a:spcBef>
                <a:spcPts val="560"/>
              </a:spcBef>
              <a:spcAft>
                <a:spcPts val="0"/>
              </a:spcAft>
              <a:buClr>
                <a:schemeClr val="dk1"/>
              </a:buClr>
              <a:buSzPts val="2100"/>
              <a:buFont typeface="Noto Sans Symbols"/>
              <a:buNone/>
            </a:pPr>
            <a:endParaRPr sz="2800" b="1" i="0" u="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713BE5-A84F-4B55-8FDF-243AE7B27A4F}"/>
              </a:ext>
            </a:extLst>
          </p:cNvPr>
          <p:cNvSpPr txBox="1"/>
          <p:nvPr/>
        </p:nvSpPr>
        <p:spPr>
          <a:xfrm>
            <a:off x="219973" y="179140"/>
            <a:ext cx="8704053" cy="6555641"/>
          </a:xfrm>
          <a:prstGeom prst="rect">
            <a:avLst/>
          </a:prstGeom>
          <a:noFill/>
        </p:spPr>
        <p:txBody>
          <a:bodyPr wrap="square">
            <a:spAutoFit/>
          </a:bodyPr>
          <a:lstStyle/>
          <a:p>
            <a:pPr indent="534988" algn="just"/>
            <a:r>
              <a:rPr lang="ru-RU" sz="2100" b="1" dirty="0" err="1">
                <a:solidFill>
                  <a:srgbClr val="FF0000"/>
                </a:solidFill>
              </a:rPr>
              <a:t>Сәулелік</a:t>
            </a:r>
            <a:r>
              <a:rPr lang="ru-RU" sz="2100" b="1" dirty="0">
                <a:solidFill>
                  <a:srgbClr val="FF0000"/>
                </a:solidFill>
              </a:rPr>
              <a:t> ауру </a:t>
            </a:r>
            <a:r>
              <a:rPr lang="ru-RU" sz="2100" dirty="0"/>
              <a:t>– </a:t>
            </a:r>
            <a:r>
              <a:rPr lang="ru-RU" sz="2100" dirty="0" err="1"/>
              <a:t>бұл</a:t>
            </a:r>
            <a:r>
              <a:rPr lang="ru-RU" sz="2100" dirty="0"/>
              <a:t> </a:t>
            </a:r>
            <a:r>
              <a:rPr lang="ru-RU" sz="2100" dirty="0" err="1"/>
              <a:t>жалпы</a:t>
            </a:r>
            <a:r>
              <a:rPr lang="ru-RU" sz="2100" dirty="0"/>
              <a:t> ауру,  </a:t>
            </a:r>
            <a:r>
              <a:rPr lang="ru-RU" sz="2100" dirty="0" err="1"/>
              <a:t>организмге</a:t>
            </a:r>
            <a:r>
              <a:rPr lang="ru-RU" sz="2100" dirty="0"/>
              <a:t> </a:t>
            </a:r>
            <a:r>
              <a:rPr lang="ru-RU" sz="2100" dirty="0" err="1"/>
              <a:t>радиоактивті</a:t>
            </a:r>
            <a:r>
              <a:rPr lang="ru-RU" sz="2100" dirty="0"/>
              <a:t> </a:t>
            </a:r>
            <a:r>
              <a:rPr lang="ru-RU" sz="2100" dirty="0" err="1"/>
              <a:t>сәулеленудің</a:t>
            </a:r>
            <a:r>
              <a:rPr lang="ru-RU" sz="2100" dirty="0"/>
              <a:t> </a:t>
            </a:r>
            <a:r>
              <a:rPr lang="ru-RU" sz="2100" dirty="0" err="1"/>
              <a:t>максималды</a:t>
            </a:r>
            <a:r>
              <a:rPr lang="ru-RU" sz="2100" dirty="0"/>
              <a:t> </a:t>
            </a:r>
            <a:r>
              <a:rPr lang="ru-RU" sz="2100" dirty="0" err="1"/>
              <a:t>рұқсат</a:t>
            </a:r>
            <a:r>
              <a:rPr lang="ru-RU" sz="2100" dirty="0"/>
              <a:t> </a:t>
            </a:r>
            <a:r>
              <a:rPr lang="ru-RU" sz="2100" dirty="0" err="1"/>
              <a:t>етілген</a:t>
            </a:r>
            <a:r>
              <a:rPr lang="ru-RU" sz="2100" dirty="0"/>
              <a:t> </a:t>
            </a:r>
            <a:r>
              <a:rPr lang="ru-RU" sz="2100" dirty="0" err="1"/>
              <a:t>дозадан</a:t>
            </a:r>
            <a:r>
              <a:rPr lang="ru-RU" sz="2100" dirty="0"/>
              <a:t> </a:t>
            </a:r>
            <a:r>
              <a:rPr lang="ru-RU" sz="2100" dirty="0" err="1"/>
              <a:t>асатын</a:t>
            </a:r>
            <a:r>
              <a:rPr lang="ru-RU" sz="2100" dirty="0"/>
              <a:t> </a:t>
            </a:r>
            <a:r>
              <a:rPr lang="ru-RU" sz="2100" dirty="0" err="1"/>
              <a:t>диапазондағы</a:t>
            </a:r>
            <a:r>
              <a:rPr lang="ru-RU" sz="2100" dirty="0"/>
              <a:t> </a:t>
            </a:r>
            <a:r>
              <a:rPr lang="ru-RU" sz="2100" dirty="0" err="1"/>
              <a:t>әсерінен</a:t>
            </a:r>
            <a:r>
              <a:rPr lang="ru-RU" sz="2100" dirty="0"/>
              <a:t> </a:t>
            </a:r>
            <a:r>
              <a:rPr lang="ru-RU" sz="2100" dirty="0" err="1"/>
              <a:t>пайда</a:t>
            </a:r>
            <a:r>
              <a:rPr lang="ru-RU" sz="2100" dirty="0"/>
              <a:t> </a:t>
            </a:r>
            <a:r>
              <a:rPr lang="ru-RU" sz="2100" dirty="0" err="1"/>
              <a:t>болады</a:t>
            </a:r>
            <a:r>
              <a:rPr lang="ru-RU" sz="2100" dirty="0"/>
              <a:t>. </a:t>
            </a:r>
          </a:p>
          <a:p>
            <a:pPr indent="534988" algn="just"/>
            <a:r>
              <a:rPr lang="ru-RU" sz="2100" b="1" dirty="0" err="1">
                <a:solidFill>
                  <a:srgbClr val="FF0000"/>
                </a:solidFill>
              </a:rPr>
              <a:t>Сәулелік</a:t>
            </a:r>
            <a:r>
              <a:rPr lang="ru-RU" sz="2100" b="1" dirty="0">
                <a:solidFill>
                  <a:srgbClr val="FF0000"/>
                </a:solidFill>
              </a:rPr>
              <a:t> ауру</a:t>
            </a:r>
            <a:r>
              <a:rPr lang="ru-RU" sz="2100" dirty="0"/>
              <a:t> </a:t>
            </a:r>
            <a:r>
              <a:rPr lang="ru-RU" sz="2100" dirty="0" err="1"/>
              <a:t>қан</a:t>
            </a:r>
            <a:r>
              <a:rPr lang="ru-RU" sz="2100" dirty="0"/>
              <a:t> </a:t>
            </a:r>
            <a:r>
              <a:rPr lang="ru-RU" sz="2100" dirty="0" err="1"/>
              <a:t>түзу</a:t>
            </a:r>
            <a:r>
              <a:rPr lang="ru-RU" sz="2100" dirty="0"/>
              <a:t>, </a:t>
            </a:r>
            <a:r>
              <a:rPr lang="ru-RU" sz="2100" dirty="0" err="1"/>
              <a:t>жүйке</a:t>
            </a:r>
            <a:r>
              <a:rPr lang="ru-RU" sz="2100" dirty="0"/>
              <a:t>, ас </a:t>
            </a:r>
            <a:r>
              <a:rPr lang="ru-RU" sz="2100" dirty="0" err="1"/>
              <a:t>қорыту</a:t>
            </a:r>
            <a:r>
              <a:rPr lang="ru-RU" sz="2100" dirty="0"/>
              <a:t>, </a:t>
            </a:r>
            <a:r>
              <a:rPr lang="ru-RU" sz="2100" dirty="0" err="1"/>
              <a:t>тері</a:t>
            </a:r>
            <a:r>
              <a:rPr lang="ru-RU" sz="2100" dirty="0"/>
              <a:t>, </a:t>
            </a:r>
            <a:r>
              <a:rPr lang="ru-RU" sz="2100" dirty="0" err="1"/>
              <a:t>эндокриндік</a:t>
            </a:r>
            <a:r>
              <a:rPr lang="ru-RU" sz="2100" dirty="0"/>
              <a:t> </a:t>
            </a:r>
            <a:r>
              <a:rPr lang="ru-RU" sz="2100" dirty="0" err="1"/>
              <a:t>және</a:t>
            </a:r>
            <a:r>
              <a:rPr lang="ru-RU" sz="2100" dirty="0"/>
              <a:t> </a:t>
            </a:r>
            <a:r>
              <a:rPr lang="ru-RU" sz="2100" dirty="0" err="1"/>
              <a:t>басқа</a:t>
            </a:r>
            <a:r>
              <a:rPr lang="ru-RU" sz="2100" dirty="0"/>
              <a:t> </a:t>
            </a:r>
            <a:r>
              <a:rPr lang="ru-RU" sz="2100" dirty="0" err="1"/>
              <a:t>жүйелердің</a:t>
            </a:r>
            <a:r>
              <a:rPr lang="ru-RU" sz="2100" dirty="0"/>
              <a:t> </a:t>
            </a:r>
            <a:r>
              <a:rPr lang="ru-RU" sz="2100" dirty="0" err="1"/>
              <a:t>зақымдануымен</a:t>
            </a:r>
            <a:r>
              <a:rPr lang="ru-RU" sz="2100" dirty="0"/>
              <a:t> </a:t>
            </a:r>
            <a:r>
              <a:rPr lang="ru-RU" sz="2100" dirty="0" err="1"/>
              <a:t>жүреді</a:t>
            </a:r>
            <a:r>
              <a:rPr lang="ru-RU" sz="2100" dirty="0"/>
              <a:t>.</a:t>
            </a:r>
          </a:p>
          <a:p>
            <a:pPr indent="534988" algn="just"/>
            <a:r>
              <a:rPr lang="ru-RU" sz="2100" dirty="0"/>
              <a:t>Адам </a:t>
            </a:r>
            <a:r>
              <a:rPr lang="ru-RU" sz="2100" dirty="0" err="1"/>
              <a:t>өмір</a:t>
            </a:r>
            <a:r>
              <a:rPr lang="ru-RU" sz="2100" dirty="0"/>
              <a:t> </a:t>
            </a:r>
            <a:r>
              <a:rPr lang="ru-RU" sz="2100" dirty="0" err="1"/>
              <a:t>сүру</a:t>
            </a:r>
            <a:r>
              <a:rPr lang="ru-RU" sz="2100" dirty="0"/>
              <a:t> </a:t>
            </a:r>
            <a:r>
              <a:rPr lang="ru-RU" sz="2100" dirty="0" err="1"/>
              <a:t>барысында</a:t>
            </a:r>
            <a:r>
              <a:rPr lang="ru-RU" sz="2100" dirty="0"/>
              <a:t> аз </a:t>
            </a:r>
            <a:r>
              <a:rPr lang="ru-RU" sz="2100" dirty="0" err="1"/>
              <a:t>мөлшерде</a:t>
            </a:r>
            <a:r>
              <a:rPr lang="ru-RU" sz="2100" dirty="0"/>
              <a:t> </a:t>
            </a:r>
            <a:r>
              <a:rPr lang="ru-RU" sz="2100" dirty="0" err="1"/>
              <a:t>иондаушы</a:t>
            </a:r>
            <a:r>
              <a:rPr lang="ru-RU" sz="2100" dirty="0"/>
              <a:t> </a:t>
            </a:r>
            <a:r>
              <a:rPr lang="ru-RU" sz="2100" dirty="0" err="1"/>
              <a:t>сәулелену</a:t>
            </a:r>
            <a:r>
              <a:rPr lang="ru-RU" sz="2100" dirty="0"/>
              <a:t> </a:t>
            </a:r>
            <a:r>
              <a:rPr lang="ru-RU" sz="2100" dirty="0" err="1"/>
              <a:t>әсеріне</a:t>
            </a:r>
            <a:r>
              <a:rPr lang="ru-RU" sz="2100" dirty="0"/>
              <a:t> </a:t>
            </a:r>
            <a:r>
              <a:rPr lang="ru-RU" sz="2100" dirty="0" err="1"/>
              <a:t>үнемі</a:t>
            </a:r>
            <a:r>
              <a:rPr lang="ru-RU" sz="2100" dirty="0"/>
              <a:t> </a:t>
            </a:r>
            <a:r>
              <a:rPr lang="ru-RU" sz="2100" dirty="0" err="1"/>
              <a:t>ұшырап</a:t>
            </a:r>
            <a:r>
              <a:rPr lang="ru-RU" sz="2100" dirty="0"/>
              <a:t> </a:t>
            </a:r>
            <a:r>
              <a:rPr lang="ru-RU" sz="2100" dirty="0" err="1"/>
              <a:t>отырады</a:t>
            </a:r>
            <a:r>
              <a:rPr lang="ru-RU" sz="2100" dirty="0"/>
              <a:t>, </a:t>
            </a:r>
            <a:r>
              <a:rPr lang="ru-RU" sz="2100" dirty="0" err="1"/>
              <a:t>бұл</a:t>
            </a:r>
            <a:r>
              <a:rPr lang="ru-RU" sz="2100" dirty="0"/>
              <a:t> </a:t>
            </a:r>
            <a:r>
              <a:rPr lang="ru-RU" sz="2100" b="1" dirty="0" err="1">
                <a:solidFill>
                  <a:srgbClr val="FF0000"/>
                </a:solidFill>
              </a:rPr>
              <a:t>сыртқы</a:t>
            </a:r>
            <a:r>
              <a:rPr lang="ru-RU" sz="2100" b="1" dirty="0">
                <a:solidFill>
                  <a:srgbClr val="FF0000"/>
                </a:solidFill>
              </a:rPr>
              <a:t> (</a:t>
            </a:r>
            <a:r>
              <a:rPr lang="ru-RU" sz="2100" b="1" dirty="0" err="1">
                <a:solidFill>
                  <a:srgbClr val="FF0000"/>
                </a:solidFill>
              </a:rPr>
              <a:t>табиғи</a:t>
            </a:r>
            <a:r>
              <a:rPr lang="ru-RU" sz="2100" b="1" dirty="0">
                <a:solidFill>
                  <a:srgbClr val="FF0000"/>
                </a:solidFill>
              </a:rPr>
              <a:t> </a:t>
            </a:r>
            <a:r>
              <a:rPr lang="ru-RU" sz="2100" b="1" dirty="0" err="1">
                <a:solidFill>
                  <a:srgbClr val="FF0000"/>
                </a:solidFill>
              </a:rPr>
              <a:t>және</a:t>
            </a:r>
            <a:r>
              <a:rPr lang="ru-RU" sz="2100" b="1" dirty="0">
                <a:solidFill>
                  <a:srgbClr val="FF0000"/>
                </a:solidFill>
              </a:rPr>
              <a:t> </a:t>
            </a:r>
            <a:r>
              <a:rPr lang="ru-RU" sz="2100" b="1" dirty="0" err="1">
                <a:solidFill>
                  <a:srgbClr val="FF0000"/>
                </a:solidFill>
              </a:rPr>
              <a:t>техногендік</a:t>
            </a:r>
            <a:r>
              <a:rPr lang="ru-RU" sz="2100" b="1" dirty="0">
                <a:solidFill>
                  <a:srgbClr val="FF0000"/>
                </a:solidFill>
              </a:rPr>
              <a:t>)</a:t>
            </a:r>
            <a:r>
              <a:rPr lang="ru-RU" sz="2100" dirty="0"/>
              <a:t> </a:t>
            </a:r>
            <a:r>
              <a:rPr lang="ru-RU" sz="2100" dirty="0" err="1"/>
              <a:t>және</a:t>
            </a:r>
            <a:r>
              <a:rPr lang="ru-RU" sz="2100" dirty="0"/>
              <a:t> </a:t>
            </a:r>
            <a:r>
              <a:rPr lang="ru-RU" sz="2100" b="1" dirty="0" err="1">
                <a:solidFill>
                  <a:srgbClr val="FF0000"/>
                </a:solidFill>
              </a:rPr>
              <a:t>ішкі</a:t>
            </a:r>
            <a:r>
              <a:rPr lang="ru-RU" sz="2100" b="1" dirty="0">
                <a:solidFill>
                  <a:srgbClr val="FF0000"/>
                </a:solidFill>
              </a:rPr>
              <a:t> </a:t>
            </a:r>
            <a:r>
              <a:rPr lang="ru-RU" sz="2100" b="1" dirty="0" err="1">
                <a:solidFill>
                  <a:srgbClr val="FF0000"/>
                </a:solidFill>
              </a:rPr>
              <a:t>көздерден</a:t>
            </a:r>
            <a:r>
              <a:rPr lang="ru-RU" sz="2100" dirty="0"/>
              <a:t>, </a:t>
            </a:r>
            <a:r>
              <a:rPr lang="ru-RU" sz="2100" dirty="0" err="1"/>
              <a:t>яғни</a:t>
            </a:r>
            <a:r>
              <a:rPr lang="ru-RU" sz="2100" dirty="0"/>
              <a:t> </a:t>
            </a:r>
            <a:r>
              <a:rPr lang="ru-RU" sz="2100" b="1" dirty="0" err="1">
                <a:solidFill>
                  <a:srgbClr val="FF0000"/>
                </a:solidFill>
              </a:rPr>
              <a:t>тыныс</a:t>
            </a:r>
            <a:r>
              <a:rPr lang="ru-RU" sz="2100" b="1" dirty="0">
                <a:solidFill>
                  <a:srgbClr val="FF0000"/>
                </a:solidFill>
              </a:rPr>
              <a:t> </a:t>
            </a:r>
            <a:r>
              <a:rPr lang="ru-RU" sz="2100" b="1" dirty="0" err="1">
                <a:solidFill>
                  <a:srgbClr val="FF0000"/>
                </a:solidFill>
              </a:rPr>
              <a:t>алу</a:t>
            </a:r>
            <a:r>
              <a:rPr lang="ru-RU" sz="2100" b="1" dirty="0">
                <a:solidFill>
                  <a:srgbClr val="FF0000"/>
                </a:solidFill>
              </a:rPr>
              <a:t>, су </a:t>
            </a:r>
            <a:r>
              <a:rPr lang="ru-RU" sz="2100" dirty="0"/>
              <a:t>мен </a:t>
            </a:r>
            <a:r>
              <a:rPr lang="ru-RU" sz="2100" b="1" dirty="0" err="1">
                <a:solidFill>
                  <a:srgbClr val="FF0000"/>
                </a:solidFill>
              </a:rPr>
              <a:t>тағамды</a:t>
            </a:r>
            <a:r>
              <a:rPr lang="ru-RU" sz="2100" b="1" dirty="0">
                <a:solidFill>
                  <a:srgbClr val="FF0000"/>
                </a:solidFill>
              </a:rPr>
              <a:t> </a:t>
            </a:r>
            <a:r>
              <a:rPr lang="ru-RU" sz="2100" b="1" dirty="0" err="1">
                <a:solidFill>
                  <a:srgbClr val="FF0000"/>
                </a:solidFill>
              </a:rPr>
              <a:t>тұтыну</a:t>
            </a:r>
            <a:r>
              <a:rPr lang="ru-RU" sz="2100" b="1" dirty="0">
                <a:solidFill>
                  <a:srgbClr val="FF0000"/>
                </a:solidFill>
              </a:rPr>
              <a:t> </a:t>
            </a:r>
            <a:r>
              <a:rPr lang="ru-RU" sz="2100" b="1" dirty="0" err="1">
                <a:solidFill>
                  <a:srgbClr val="FF0000"/>
                </a:solidFill>
              </a:rPr>
              <a:t>кезінде</a:t>
            </a:r>
            <a:r>
              <a:rPr lang="ru-RU" sz="2100" b="1" dirty="0">
                <a:solidFill>
                  <a:srgbClr val="FF0000"/>
                </a:solidFill>
              </a:rPr>
              <a:t> </a:t>
            </a:r>
            <a:r>
              <a:rPr lang="ru-RU" sz="2100" b="1" dirty="0" err="1">
                <a:solidFill>
                  <a:srgbClr val="FF0000"/>
                </a:solidFill>
              </a:rPr>
              <a:t>ағзаға</a:t>
            </a:r>
            <a:r>
              <a:rPr lang="ru-RU" sz="2100" b="1" dirty="0">
                <a:solidFill>
                  <a:srgbClr val="FF0000"/>
                </a:solidFill>
              </a:rPr>
              <a:t> </a:t>
            </a:r>
            <a:r>
              <a:rPr lang="ru-RU" sz="2100" b="1" dirty="0" err="1">
                <a:solidFill>
                  <a:srgbClr val="FF0000"/>
                </a:solidFill>
              </a:rPr>
              <a:t>еніп</a:t>
            </a:r>
            <a:r>
              <a:rPr lang="ru-RU" sz="2100" dirty="0"/>
              <a:t>, </a:t>
            </a:r>
            <a:r>
              <a:rPr lang="ru-RU" sz="2100" dirty="0" err="1"/>
              <a:t>ұлпаларда</a:t>
            </a:r>
            <a:r>
              <a:rPr lang="ru-RU" sz="2100" dirty="0"/>
              <a:t> </a:t>
            </a:r>
            <a:r>
              <a:rPr lang="ru-RU" sz="2100" dirty="0" err="1"/>
              <a:t>жиналуынан</a:t>
            </a:r>
            <a:r>
              <a:rPr lang="ru-RU" sz="2100" dirty="0"/>
              <a:t> </a:t>
            </a:r>
            <a:r>
              <a:rPr lang="ru-RU" sz="2100" dirty="0" err="1"/>
              <a:t>әсер</a:t>
            </a:r>
            <a:r>
              <a:rPr lang="ru-RU" sz="2100" dirty="0"/>
              <a:t> </a:t>
            </a:r>
            <a:r>
              <a:rPr lang="ru-RU" sz="2100" dirty="0" err="1"/>
              <a:t>етеді</a:t>
            </a:r>
            <a:r>
              <a:rPr lang="ru-RU" sz="2100" dirty="0"/>
              <a:t>.</a:t>
            </a:r>
          </a:p>
          <a:p>
            <a:pPr indent="534988" algn="just"/>
            <a:r>
              <a:rPr lang="ru-RU" sz="2100" dirty="0" err="1"/>
              <a:t>Жоғарыда</a:t>
            </a:r>
            <a:r>
              <a:rPr lang="ru-RU" sz="2100" dirty="0"/>
              <a:t>  </a:t>
            </a:r>
            <a:r>
              <a:rPr lang="ru-RU" sz="2100" dirty="0" err="1"/>
              <a:t>аталған</a:t>
            </a:r>
            <a:r>
              <a:rPr lang="ru-RU" sz="2100" dirty="0"/>
              <a:t> </a:t>
            </a:r>
            <a:r>
              <a:rPr lang="ru-RU" sz="2100" dirty="0" err="1"/>
              <a:t>факторларды</a:t>
            </a:r>
            <a:r>
              <a:rPr lang="ru-RU" sz="2100" dirty="0"/>
              <a:t> </a:t>
            </a:r>
            <a:r>
              <a:rPr lang="ru-RU" sz="2100" dirty="0" err="1"/>
              <a:t>ескере</a:t>
            </a:r>
            <a:r>
              <a:rPr lang="ru-RU" sz="2100" dirty="0"/>
              <a:t> </a:t>
            </a:r>
            <a:r>
              <a:rPr lang="ru-RU" sz="2100" dirty="0" err="1"/>
              <a:t>отырып</a:t>
            </a:r>
            <a:r>
              <a:rPr lang="ru-RU" sz="2100" dirty="0"/>
              <a:t>, </a:t>
            </a:r>
            <a:r>
              <a:rPr lang="ru-RU" sz="2100" dirty="0" err="1"/>
              <a:t>қалыпты</a:t>
            </a:r>
            <a:r>
              <a:rPr lang="ru-RU" sz="2100" dirty="0"/>
              <a:t> </a:t>
            </a:r>
            <a:r>
              <a:rPr lang="ru-RU" sz="2100" dirty="0" err="1"/>
              <a:t>радиациялық</a:t>
            </a:r>
            <a:r>
              <a:rPr lang="ru-RU" sz="2100" dirty="0"/>
              <a:t> фон </a:t>
            </a:r>
            <a:r>
              <a:rPr lang="ru-RU" sz="2100" dirty="0" err="1"/>
              <a:t>кезінде</a:t>
            </a:r>
            <a:r>
              <a:rPr lang="ru-RU" sz="2100" dirty="0"/>
              <a:t> </a:t>
            </a:r>
            <a:r>
              <a:rPr lang="ru-RU" sz="2100" dirty="0" err="1"/>
              <a:t>иондаушы</a:t>
            </a:r>
            <a:r>
              <a:rPr lang="ru-RU" sz="2100" dirty="0"/>
              <a:t> </a:t>
            </a:r>
            <a:r>
              <a:rPr lang="ru-RU" sz="2100" dirty="0" err="1"/>
              <a:t>сәулеленудің</a:t>
            </a:r>
            <a:r>
              <a:rPr lang="ru-RU" sz="2100" dirty="0"/>
              <a:t> </a:t>
            </a:r>
            <a:r>
              <a:rPr lang="ru-RU" sz="2100" dirty="0" err="1"/>
              <a:t>жалпы</a:t>
            </a:r>
            <a:r>
              <a:rPr lang="ru-RU" sz="2100" dirty="0"/>
              <a:t> </a:t>
            </a:r>
            <a:r>
              <a:rPr lang="ru-RU" sz="2100" dirty="0" err="1"/>
              <a:t>дозасы</a:t>
            </a:r>
            <a:r>
              <a:rPr lang="ru-RU" sz="2100" dirty="0"/>
              <a:t> </a:t>
            </a:r>
            <a:r>
              <a:rPr lang="ru-RU" sz="2100" dirty="0" err="1"/>
              <a:t>әдетте</a:t>
            </a:r>
            <a:r>
              <a:rPr lang="ru-RU" sz="2100" dirty="0"/>
              <a:t> 1-3 </a:t>
            </a:r>
            <a:r>
              <a:rPr lang="ru-RU" sz="2100" dirty="0" err="1"/>
              <a:t>мЗв</a:t>
            </a:r>
            <a:r>
              <a:rPr lang="ru-RU" sz="2100" dirty="0"/>
              <a:t> (</a:t>
            </a:r>
            <a:r>
              <a:rPr lang="ru-RU" sz="2100" dirty="0" err="1"/>
              <a:t>мГр</a:t>
            </a:r>
            <a:r>
              <a:rPr lang="ru-RU" sz="2100" dirty="0"/>
              <a:t>)/</a:t>
            </a:r>
            <a:r>
              <a:rPr lang="ru-RU" sz="2100" dirty="0" err="1"/>
              <a:t>жылына</a:t>
            </a:r>
            <a:r>
              <a:rPr lang="ru-RU" sz="2100" dirty="0"/>
              <a:t> </a:t>
            </a:r>
            <a:r>
              <a:rPr lang="ru-RU" sz="2100" dirty="0" err="1"/>
              <a:t>аспайды</a:t>
            </a:r>
            <a:r>
              <a:rPr lang="ru-RU" sz="2100" dirty="0"/>
              <a:t> </a:t>
            </a:r>
            <a:r>
              <a:rPr lang="ru-RU" sz="2100" dirty="0" err="1"/>
              <a:t>және</a:t>
            </a:r>
            <a:r>
              <a:rPr lang="ru-RU" sz="2100" dirty="0"/>
              <a:t> </a:t>
            </a:r>
            <a:r>
              <a:rPr lang="ru-RU" sz="2100" dirty="0" err="1"/>
              <a:t>тұрғындар</a:t>
            </a:r>
            <a:r>
              <a:rPr lang="ru-RU" sz="2100" dirty="0"/>
              <a:t> </a:t>
            </a:r>
            <a:r>
              <a:rPr lang="ru-RU" sz="2100" dirty="0" err="1"/>
              <a:t>үшін</a:t>
            </a:r>
            <a:r>
              <a:rPr lang="ru-RU" sz="2100" dirty="0"/>
              <a:t> </a:t>
            </a:r>
            <a:r>
              <a:rPr lang="ru-RU" sz="2100" dirty="0" err="1"/>
              <a:t>қауіпсіз</a:t>
            </a:r>
            <a:r>
              <a:rPr lang="ru-RU" sz="2100" dirty="0"/>
              <a:t> </a:t>
            </a:r>
            <a:r>
              <a:rPr lang="ru-RU" sz="2100" dirty="0" err="1"/>
              <a:t>болып</a:t>
            </a:r>
            <a:r>
              <a:rPr lang="ru-RU" sz="2100" dirty="0"/>
              <a:t> </a:t>
            </a:r>
            <a:r>
              <a:rPr lang="ru-RU" sz="2100" dirty="0" err="1"/>
              <a:t>саналады</a:t>
            </a:r>
            <a:r>
              <a:rPr lang="ru-RU" sz="2100" dirty="0"/>
              <a:t>. </a:t>
            </a:r>
          </a:p>
          <a:p>
            <a:pPr indent="534988" algn="just"/>
            <a:r>
              <a:rPr lang="ru-RU" sz="2100" dirty="0" err="1"/>
              <a:t>Эквивалентті</a:t>
            </a:r>
            <a:r>
              <a:rPr lang="ru-RU" sz="2100" dirty="0"/>
              <a:t> доза (</a:t>
            </a:r>
            <a:r>
              <a:rPr lang="kk-KZ" sz="2100" dirty="0"/>
              <a:t>Зв</a:t>
            </a:r>
            <a:r>
              <a:rPr lang="en-US" sz="2100" dirty="0"/>
              <a:t>) </a:t>
            </a:r>
            <a:r>
              <a:rPr lang="ru-RU" sz="2100" dirty="0" err="1"/>
              <a:t>иондаушы</a:t>
            </a:r>
            <a:r>
              <a:rPr lang="ru-RU" sz="2100" dirty="0"/>
              <a:t> </a:t>
            </a:r>
            <a:r>
              <a:rPr lang="ru-RU" sz="2100" dirty="0" err="1"/>
              <a:t>сәулеленудің</a:t>
            </a:r>
            <a:r>
              <a:rPr lang="ru-RU" sz="2100" dirty="0"/>
              <a:t> </a:t>
            </a:r>
            <a:r>
              <a:rPr lang="ru-RU" sz="2100" dirty="0" err="1"/>
              <a:t>биологиялық</a:t>
            </a:r>
            <a:r>
              <a:rPr lang="ru-RU" sz="2100" dirty="0"/>
              <a:t> </a:t>
            </a:r>
            <a:r>
              <a:rPr lang="ru-RU" sz="2100" dirty="0" err="1"/>
              <a:t>объектілерге</a:t>
            </a:r>
            <a:r>
              <a:rPr lang="ru-RU" sz="2100" dirty="0"/>
              <a:t> </a:t>
            </a:r>
            <a:r>
              <a:rPr lang="ru-RU" sz="2100" dirty="0" err="1"/>
              <a:t>әсерін</a:t>
            </a:r>
            <a:r>
              <a:rPr lang="ru-RU" sz="2100" dirty="0"/>
              <a:t> </a:t>
            </a:r>
            <a:r>
              <a:rPr lang="ru-RU" sz="2100" dirty="0" err="1"/>
              <a:t>бағалау</a:t>
            </a:r>
            <a:r>
              <a:rPr lang="ru-RU" sz="2100" dirty="0"/>
              <a:t> </a:t>
            </a:r>
            <a:r>
              <a:rPr lang="ru-RU" sz="2100" dirty="0" err="1"/>
              <a:t>үшін</a:t>
            </a:r>
            <a:r>
              <a:rPr lang="ru-RU" sz="2100" dirty="0"/>
              <a:t> </a:t>
            </a:r>
            <a:r>
              <a:rPr lang="ru-RU" sz="2100" dirty="0" err="1"/>
              <a:t>қолданылады</a:t>
            </a:r>
            <a:r>
              <a:rPr lang="ru-RU" sz="2100" dirty="0"/>
              <a:t>; </a:t>
            </a:r>
            <a:r>
              <a:rPr lang="ru-RU" sz="2100" dirty="0" err="1"/>
              <a:t>ол</a:t>
            </a:r>
            <a:r>
              <a:rPr lang="ru-RU" sz="2100" dirty="0"/>
              <a:t> </a:t>
            </a:r>
            <a:r>
              <a:rPr lang="ru-RU" sz="2100" dirty="0" err="1"/>
              <a:t>жұтылған</a:t>
            </a:r>
            <a:r>
              <a:rPr lang="ru-RU" sz="2100" dirty="0"/>
              <a:t> </a:t>
            </a:r>
            <a:r>
              <a:rPr lang="ru-RU" sz="2100" dirty="0" err="1"/>
              <a:t>сәулеленудің</a:t>
            </a:r>
            <a:r>
              <a:rPr lang="ru-RU" sz="2100" dirty="0"/>
              <a:t> </a:t>
            </a:r>
            <a:r>
              <a:rPr lang="ru-RU" sz="2100" dirty="0" err="1"/>
              <a:t>дозасының</a:t>
            </a:r>
            <a:r>
              <a:rPr lang="ru-RU" sz="2100" dirty="0"/>
              <a:t>  (</a:t>
            </a:r>
            <a:r>
              <a:rPr lang="kk-KZ" sz="2100" dirty="0"/>
              <a:t>Гр</a:t>
            </a:r>
            <a:r>
              <a:rPr lang="en-US" sz="2100" dirty="0"/>
              <a:t>) </a:t>
            </a:r>
            <a:r>
              <a:rPr lang="ru-RU" sz="2100" dirty="0" err="1"/>
              <a:t>мөлшерімен</a:t>
            </a:r>
            <a:r>
              <a:rPr lang="ru-RU" sz="2100" dirty="0"/>
              <a:t> </a:t>
            </a:r>
            <a:r>
              <a:rPr lang="ru-RU" sz="2100" dirty="0" err="1"/>
              <a:t>бірдей</a:t>
            </a:r>
            <a:r>
              <a:rPr lang="ru-RU" sz="2100" dirty="0"/>
              <a:t>, </a:t>
            </a:r>
            <a:r>
              <a:rPr lang="ru-RU" sz="2100" dirty="0" err="1"/>
              <a:t>бірақ</a:t>
            </a:r>
            <a:r>
              <a:rPr lang="ru-RU" sz="2100" dirty="0"/>
              <a:t> </a:t>
            </a:r>
            <a:r>
              <a:rPr lang="ru-RU" sz="2100" dirty="0" err="1"/>
              <a:t>атауы</a:t>
            </a:r>
            <a:r>
              <a:rPr lang="ru-RU" sz="2100" dirty="0"/>
              <a:t> </a:t>
            </a:r>
            <a:r>
              <a:rPr lang="ru-RU" sz="2100" dirty="0" err="1"/>
              <a:t>басқаша</a:t>
            </a:r>
            <a:r>
              <a:rPr lang="ru-RU" sz="2100" dirty="0"/>
              <a:t> (Гр = Дж / кг).</a:t>
            </a:r>
          </a:p>
          <a:p>
            <a:pPr indent="534988" algn="just"/>
            <a:r>
              <a:rPr lang="ru-RU" sz="2100" dirty="0" err="1"/>
              <a:t>Халықаралық</a:t>
            </a:r>
            <a:r>
              <a:rPr lang="ru-RU" sz="2100" dirty="0"/>
              <a:t> </a:t>
            </a:r>
            <a:r>
              <a:rPr lang="ru-RU" sz="2100" dirty="0" err="1"/>
              <a:t>радиологиялық</a:t>
            </a:r>
            <a:r>
              <a:rPr lang="ru-RU" sz="2100" dirty="0"/>
              <a:t> </a:t>
            </a:r>
            <a:r>
              <a:rPr lang="ru-RU" sz="2100" dirty="0" err="1"/>
              <a:t>қорғаныс</a:t>
            </a:r>
            <a:r>
              <a:rPr lang="ru-RU" sz="2100" dirty="0"/>
              <a:t> </a:t>
            </a:r>
            <a:r>
              <a:rPr lang="ru-RU" sz="2100" dirty="0" err="1"/>
              <a:t>комиссиясының</a:t>
            </a:r>
            <a:r>
              <a:rPr lang="ru-RU" sz="2100" dirty="0"/>
              <a:t> </a:t>
            </a:r>
            <a:r>
              <a:rPr lang="ru-RU" sz="2100" dirty="0" err="1"/>
              <a:t>қорытындысына</a:t>
            </a:r>
            <a:r>
              <a:rPr lang="ru-RU" sz="2100" dirty="0"/>
              <a:t> </a:t>
            </a:r>
            <a:r>
              <a:rPr lang="ru-RU" sz="2100" dirty="0" err="1"/>
              <a:t>сәйкес</a:t>
            </a:r>
            <a:r>
              <a:rPr lang="ru-RU" sz="2100" dirty="0"/>
              <a:t>, </a:t>
            </a:r>
            <a:r>
              <a:rPr lang="ru-RU" sz="2100" dirty="0" err="1"/>
              <a:t>егер</a:t>
            </a:r>
            <a:r>
              <a:rPr lang="ru-RU" sz="2100" dirty="0"/>
              <a:t> </a:t>
            </a:r>
            <a:r>
              <a:rPr lang="ru-RU" sz="2100" dirty="0" err="1"/>
              <a:t>әсер</a:t>
            </a:r>
            <a:r>
              <a:rPr lang="ru-RU" sz="2100" dirty="0"/>
              <a:t> </a:t>
            </a:r>
            <a:r>
              <a:rPr lang="ru-RU" sz="2100" dirty="0" err="1"/>
              <a:t>ету</a:t>
            </a:r>
            <a:r>
              <a:rPr lang="ru-RU" sz="2100" dirty="0"/>
              <a:t> </a:t>
            </a:r>
            <a:r>
              <a:rPr lang="ru-RU" sz="2100" dirty="0" err="1"/>
              <a:t>шегі</a:t>
            </a:r>
            <a:r>
              <a:rPr lang="ru-RU" sz="2100" dirty="0"/>
              <a:t> </a:t>
            </a:r>
            <a:r>
              <a:rPr lang="ru-RU" sz="2100" dirty="0" err="1"/>
              <a:t>жылына</a:t>
            </a:r>
            <a:r>
              <a:rPr lang="ru-RU" sz="2100" dirty="0"/>
              <a:t> 1,5 Зв/</a:t>
            </a:r>
            <a:r>
              <a:rPr lang="ru-RU" sz="2100" dirty="0" err="1"/>
              <a:t>жылына</a:t>
            </a:r>
            <a:r>
              <a:rPr lang="ru-RU" sz="2100" dirty="0"/>
              <a:t> </a:t>
            </a:r>
            <a:r>
              <a:rPr lang="ru-RU" sz="2100" dirty="0" err="1"/>
              <a:t>асып</a:t>
            </a:r>
            <a:r>
              <a:rPr lang="ru-RU" sz="2100" dirty="0"/>
              <a:t> </a:t>
            </a:r>
            <a:r>
              <a:rPr lang="ru-RU" sz="2100" dirty="0" err="1"/>
              <a:t>кетсе</a:t>
            </a:r>
            <a:r>
              <a:rPr lang="ru-RU" sz="2100" dirty="0"/>
              <a:t> </a:t>
            </a:r>
            <a:r>
              <a:rPr lang="ru-RU" sz="2100" dirty="0" err="1"/>
              <a:t>немесе</a:t>
            </a:r>
            <a:r>
              <a:rPr lang="ru-RU" sz="2100" dirty="0"/>
              <a:t> </a:t>
            </a:r>
            <a:r>
              <a:rPr lang="ru-RU" sz="2100" dirty="0" err="1"/>
              <a:t>бір</a:t>
            </a:r>
            <a:r>
              <a:rPr lang="ru-RU" sz="2100" dirty="0"/>
              <a:t> </a:t>
            </a:r>
            <a:r>
              <a:rPr lang="ru-RU" sz="2100" dirty="0" err="1"/>
              <a:t>рет</a:t>
            </a:r>
            <a:r>
              <a:rPr lang="ru-RU" sz="2100" dirty="0"/>
              <a:t> 0,5 Зв доза </a:t>
            </a:r>
            <a:r>
              <a:rPr lang="ru-RU" sz="2100" dirty="0" err="1"/>
              <a:t>алса</a:t>
            </a:r>
            <a:r>
              <a:rPr lang="ru-RU" sz="2100" dirty="0"/>
              <a:t>, </a:t>
            </a:r>
            <a:r>
              <a:rPr lang="ru-RU" sz="2100" dirty="0" err="1"/>
              <a:t>радиациялық</a:t>
            </a:r>
            <a:r>
              <a:rPr lang="ru-RU" sz="2100" dirty="0"/>
              <a:t> ауру </a:t>
            </a:r>
            <a:r>
              <a:rPr lang="ru-RU" sz="2100" dirty="0" err="1"/>
              <a:t>дамуы</a:t>
            </a:r>
            <a:r>
              <a:rPr lang="ru-RU" sz="2100" dirty="0"/>
              <a:t> </a:t>
            </a:r>
            <a:r>
              <a:rPr lang="ru-RU" sz="2100" dirty="0" err="1"/>
              <a:t>мүмкін</a:t>
            </a:r>
            <a:r>
              <a:rPr lang="ru-RU" sz="2100" dirty="0"/>
              <a:t>.</a:t>
            </a:r>
          </a:p>
        </p:txBody>
      </p:sp>
    </p:spTree>
    <p:extLst>
      <p:ext uri="{BB962C8B-B14F-4D97-AF65-F5344CB8AC3E}">
        <p14:creationId xmlns:p14="http://schemas.microsoft.com/office/powerpoint/2010/main" val="691579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28"/>
          <p:cNvSpPr>
            <a:spLocks noGrp="1"/>
          </p:cNvSpPr>
          <p:nvPr>
            <p:ph type="title"/>
          </p:nvPr>
        </p:nvSpPr>
        <p:spPr>
          <a:xfrm>
            <a:off x="219456" y="268224"/>
            <a:ext cx="8536686" cy="6096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kk-KZ" sz="3600" b="1" i="0" u="none" dirty="0">
                <a:solidFill>
                  <a:srgbClr val="C00000"/>
                </a:solidFill>
                <a:latin typeface="Arial"/>
                <a:ea typeface="Arial"/>
                <a:cs typeface="Arial"/>
                <a:sym typeface="Arial"/>
              </a:rPr>
              <a:t>Біркелкі емес сәулеленудің түрлері:</a:t>
            </a:r>
            <a:endParaRPr dirty="0">
              <a:solidFill>
                <a:srgbClr val="C00000"/>
              </a:solidFill>
            </a:endParaRPr>
          </a:p>
        </p:txBody>
      </p:sp>
      <p:sp>
        <p:nvSpPr>
          <p:cNvPr id="356" name="Google Shape;356;p28"/>
          <p:cNvSpPr txBox="1">
            <a:spLocks noGrp="1"/>
          </p:cNvSpPr>
          <p:nvPr>
            <p:ph type="body" idx="1"/>
          </p:nvPr>
        </p:nvSpPr>
        <p:spPr>
          <a:xfrm>
            <a:off x="219456" y="1566672"/>
            <a:ext cx="8723376" cy="490727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800"/>
              <a:buFont typeface="Noto Sans Symbols"/>
              <a:buNone/>
            </a:pPr>
            <a:r>
              <a:rPr lang="ru-RU" sz="3200" b="1" i="1" u="none" dirty="0" err="1">
                <a:solidFill>
                  <a:srgbClr val="C00000"/>
                </a:solidFill>
                <a:latin typeface="Arial"/>
                <a:ea typeface="Arial"/>
                <a:cs typeface="Arial"/>
                <a:sym typeface="Arial"/>
              </a:rPr>
              <a:t>Жалпы</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біркелкі</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емес</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сәулелену</a:t>
            </a:r>
            <a:r>
              <a:rPr lang="ru-RU" sz="3200" b="1" i="1" u="none" dirty="0">
                <a:solidFill>
                  <a:srgbClr val="C00000"/>
                </a:solidFill>
                <a:latin typeface="Arial"/>
                <a:ea typeface="Arial"/>
                <a:cs typeface="Arial"/>
                <a:sym typeface="Arial"/>
              </a:rPr>
              <a:t>: </a:t>
            </a:r>
          </a:p>
          <a:p>
            <a:pPr marL="342900" marR="0" lvl="0" indent="-342900" algn="just" rtl="0">
              <a:lnSpc>
                <a:spcPct val="90000"/>
              </a:lnSpc>
              <a:spcBef>
                <a:spcPts val="0"/>
              </a:spcBef>
              <a:spcAft>
                <a:spcPts val="0"/>
              </a:spcAft>
              <a:buClr>
                <a:schemeClr val="dk1"/>
              </a:buClr>
              <a:buSzPts val="1800"/>
              <a:buFont typeface="Noto Sans Symbols"/>
              <a:buNone/>
            </a:pPr>
            <a:r>
              <a:rPr lang="ru-RU" sz="3200" b="1" i="1" u="none" dirty="0" err="1">
                <a:solidFill>
                  <a:schemeClr val="dk1"/>
                </a:solidFill>
                <a:latin typeface="Arial"/>
                <a:ea typeface="Arial"/>
                <a:cs typeface="Arial"/>
                <a:sym typeface="Arial"/>
              </a:rPr>
              <a:t>сіңірілген</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дозаның</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біркелкі</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еместігі</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тереңдікте</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енетін</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сәуленің</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әлсіреуі</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нәтижесінде</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пайда</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болады</a:t>
            </a:r>
            <a:endParaRPr lang="ru-RU" sz="3200" b="1" i="1" u="none" dirty="0">
              <a:solidFill>
                <a:schemeClr val="dk1"/>
              </a:solidFill>
              <a:latin typeface="Arial"/>
              <a:ea typeface="Arial"/>
              <a:cs typeface="Arial"/>
              <a:sym typeface="Arial"/>
            </a:endParaRPr>
          </a:p>
          <a:p>
            <a:pPr marL="342900" marR="0" lvl="0" indent="-342900" algn="just" rtl="0">
              <a:lnSpc>
                <a:spcPct val="90000"/>
              </a:lnSpc>
              <a:spcBef>
                <a:spcPts val="0"/>
              </a:spcBef>
              <a:spcAft>
                <a:spcPts val="0"/>
              </a:spcAft>
              <a:buClr>
                <a:schemeClr val="dk1"/>
              </a:buClr>
              <a:buSzPts val="1800"/>
              <a:buFont typeface="Noto Sans Symbols"/>
              <a:buNone/>
            </a:pPr>
            <a:endParaRPr lang="ru-RU" sz="3200" b="1" i="1" u="none" dirty="0">
              <a:solidFill>
                <a:schemeClr val="dk1"/>
              </a:solidFill>
              <a:latin typeface="Arial"/>
              <a:ea typeface="Arial"/>
              <a:cs typeface="Arial"/>
              <a:sym typeface="Arial"/>
            </a:endParaRPr>
          </a:p>
          <a:p>
            <a:pPr marL="342900" marR="0" lvl="0" indent="-342900" algn="just" rtl="0">
              <a:lnSpc>
                <a:spcPct val="90000"/>
              </a:lnSpc>
              <a:spcBef>
                <a:spcPts val="0"/>
              </a:spcBef>
              <a:spcAft>
                <a:spcPts val="0"/>
              </a:spcAft>
              <a:buClr>
                <a:schemeClr val="dk1"/>
              </a:buClr>
              <a:buSzPts val="1800"/>
              <a:buFont typeface="Noto Sans Symbols"/>
              <a:buNone/>
            </a:pPr>
            <a:r>
              <a:rPr lang="ru-RU" sz="3200" b="1" i="1" u="none" dirty="0" err="1">
                <a:solidFill>
                  <a:srgbClr val="C00000"/>
                </a:solidFill>
                <a:latin typeface="Arial"/>
                <a:ea typeface="Arial"/>
                <a:cs typeface="Arial"/>
                <a:sym typeface="Arial"/>
              </a:rPr>
              <a:t>Жергілікті</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локальды</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әсер</a:t>
            </a:r>
            <a:r>
              <a:rPr lang="ru-RU" sz="3200" b="1" i="1" u="none" dirty="0">
                <a:solidFill>
                  <a:srgbClr val="C00000"/>
                </a:solidFill>
                <a:latin typeface="Arial"/>
                <a:ea typeface="Arial"/>
                <a:cs typeface="Arial"/>
                <a:sym typeface="Arial"/>
              </a:rPr>
              <a:t> </a:t>
            </a:r>
            <a:r>
              <a:rPr lang="ru-RU" sz="3200" b="1" i="1" u="none" dirty="0" err="1">
                <a:solidFill>
                  <a:srgbClr val="C00000"/>
                </a:solidFill>
                <a:latin typeface="Arial"/>
                <a:ea typeface="Arial"/>
                <a:cs typeface="Arial"/>
                <a:sym typeface="Arial"/>
              </a:rPr>
              <a:t>ету</a:t>
            </a:r>
            <a:r>
              <a:rPr lang="ru-RU" sz="3200" b="1" i="1" u="none" dirty="0">
                <a:solidFill>
                  <a:srgbClr val="C00000"/>
                </a:solidFill>
                <a:latin typeface="Arial"/>
                <a:ea typeface="Arial"/>
                <a:cs typeface="Arial"/>
                <a:sym typeface="Arial"/>
              </a:rPr>
              <a:t>: </a:t>
            </a:r>
            <a:r>
              <a:rPr lang="ru-RU" sz="3200" b="1" i="1" u="none" dirty="0" err="1">
                <a:solidFill>
                  <a:schemeClr val="dk1"/>
                </a:solidFill>
                <a:latin typeface="Arial"/>
                <a:ea typeface="Arial"/>
                <a:cs typeface="Arial"/>
                <a:sym typeface="Arial"/>
              </a:rPr>
              <a:t>дененің</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қалған</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бөліктерін</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қалқалау</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кездейсоқ</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немесе</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арнайы</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салдарынан</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немесе</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мақсатты</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сәулелену</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нәтижесінде</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пайда</a:t>
            </a:r>
            <a:r>
              <a:rPr lang="ru-RU" sz="3200" b="1" i="1" u="none" dirty="0">
                <a:solidFill>
                  <a:schemeClr val="dk1"/>
                </a:solidFill>
                <a:latin typeface="Arial"/>
                <a:ea typeface="Arial"/>
                <a:cs typeface="Arial"/>
                <a:sym typeface="Arial"/>
              </a:rPr>
              <a:t> </a:t>
            </a:r>
            <a:r>
              <a:rPr lang="ru-RU" sz="3200" b="1" i="1" u="none" dirty="0" err="1">
                <a:solidFill>
                  <a:schemeClr val="dk1"/>
                </a:solidFill>
                <a:latin typeface="Arial"/>
                <a:ea typeface="Arial"/>
                <a:cs typeface="Arial"/>
                <a:sym typeface="Arial"/>
              </a:rPr>
              <a:t>болады</a:t>
            </a:r>
            <a:r>
              <a:rPr lang="ru-RU" sz="3200" b="1" i="1" u="none" dirty="0">
                <a:solidFill>
                  <a:schemeClr val="dk1"/>
                </a:solidFill>
                <a:latin typeface="Arial"/>
                <a:ea typeface="Arial"/>
                <a:cs typeface="Arial"/>
                <a:sym typeface="Arial"/>
              </a:rPr>
              <a:t>.</a:t>
            </a:r>
            <a:endParaRPr sz="3200" b="1" i="1" u="none" dirty="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9"/>
          <p:cNvSpPr>
            <a:spLocks noGrp="1"/>
          </p:cNvSpPr>
          <p:nvPr>
            <p:ph type="title"/>
          </p:nvPr>
        </p:nvSpPr>
        <p:spPr>
          <a:xfrm>
            <a:off x="177673" y="137160"/>
            <a:ext cx="8642350" cy="1298448"/>
          </a:xfrm>
          <a:prstGeom prst="roundRect">
            <a:avLst>
              <a:gd name="adj" fmla="val 50000"/>
            </a:avLst>
          </a:prstGeom>
          <a:noFill/>
          <a:ln>
            <a:noFill/>
          </a:ln>
        </p:spPr>
        <p:txBody>
          <a:bodyPr spcFirstLastPara="1" wrap="square" lIns="91425" tIns="45700" rIns="91425" bIns="45700" anchor="b" anchorCtr="0">
            <a:noAutofit/>
          </a:bodyPr>
          <a:lstStyle/>
          <a:p>
            <a:pPr marL="0" lvl="0" indent="0" algn="just" rtl="0">
              <a:lnSpc>
                <a:spcPct val="90000"/>
              </a:lnSpc>
              <a:spcBef>
                <a:spcPts val="0"/>
              </a:spcBef>
              <a:spcAft>
                <a:spcPts val="0"/>
              </a:spcAft>
              <a:buClr>
                <a:schemeClr val="dk2"/>
              </a:buClr>
              <a:buSzPts val="2800"/>
              <a:buFont typeface="Arial"/>
              <a:buNone/>
            </a:pPr>
            <a:r>
              <a:rPr lang="kk-KZ" sz="2400" b="1" i="0" u="none" dirty="0">
                <a:solidFill>
                  <a:srgbClr val="C00000"/>
                </a:solidFill>
                <a:latin typeface="Arial"/>
                <a:ea typeface="Arial"/>
                <a:cs typeface="Arial"/>
                <a:sym typeface="Arial"/>
              </a:rPr>
              <a:t>Біркелкі емес сәулеленумен өткір зақымданудың әртүрлі формаларының пайда болуының негізгі гипотезасы:</a:t>
            </a:r>
            <a:endParaRPr sz="2400" dirty="0">
              <a:solidFill>
                <a:srgbClr val="C00000"/>
              </a:solidFill>
            </a:endParaRPr>
          </a:p>
        </p:txBody>
      </p:sp>
      <p:sp>
        <p:nvSpPr>
          <p:cNvPr id="362" name="Google Shape;362;p29"/>
          <p:cNvSpPr txBox="1">
            <a:spLocks noGrp="1"/>
          </p:cNvSpPr>
          <p:nvPr>
            <p:ph type="body" idx="1"/>
          </p:nvPr>
        </p:nvSpPr>
        <p:spPr>
          <a:xfrm>
            <a:off x="250825" y="1435608"/>
            <a:ext cx="8642350" cy="5285232"/>
          </a:xfrm>
          <a:prstGeom prst="rect">
            <a:avLst/>
          </a:prstGeom>
          <a:noFill/>
          <a:ln>
            <a:noFill/>
          </a:ln>
        </p:spPr>
        <p:txBody>
          <a:bodyPr spcFirstLastPara="1" wrap="square" lIns="91425" tIns="45700" rIns="91425" bIns="45700" anchor="t" anchorCtr="0">
            <a:noAutofit/>
          </a:bodyPr>
          <a:lstStyle/>
          <a:p>
            <a:pPr marL="0" marR="0" lvl="0" indent="712788" algn="just" rtl="0">
              <a:lnSpc>
                <a:spcPct val="90000"/>
              </a:lnSpc>
              <a:spcBef>
                <a:spcPts val="0"/>
              </a:spcBef>
              <a:spcAft>
                <a:spcPts val="0"/>
              </a:spcAft>
              <a:buClr>
                <a:schemeClr val="dk1"/>
              </a:buClr>
              <a:buSzPts val="1500"/>
              <a:buFont typeface="Noto Sans Symbols"/>
              <a:buNone/>
            </a:pPr>
            <a:r>
              <a:rPr lang="kk-KZ" sz="2400" u="none" dirty="0">
                <a:solidFill>
                  <a:schemeClr val="dk1"/>
                </a:solidFill>
                <a:latin typeface="Arial"/>
                <a:ea typeface="Arial"/>
                <a:cs typeface="Arial"/>
                <a:sym typeface="Arial"/>
              </a:rPr>
              <a:t>қарастырылып отырған әсерді сәулеленген көлемдегі сіңірілген сәулелену дозасымен байланыстыратын </a:t>
            </a:r>
            <a:r>
              <a:rPr lang="kk-KZ" sz="2400" b="1" u="none" dirty="0">
                <a:solidFill>
                  <a:schemeClr val="dk1"/>
                </a:solidFill>
                <a:latin typeface="Arial"/>
                <a:ea typeface="Arial"/>
                <a:cs typeface="Arial"/>
                <a:sym typeface="Arial"/>
              </a:rPr>
              <a:t>сыни орган туралы концепция.</a:t>
            </a:r>
          </a:p>
          <a:p>
            <a:pPr marL="0" marR="0" lvl="0" indent="712788" algn="just" rtl="0">
              <a:lnSpc>
                <a:spcPct val="90000"/>
              </a:lnSpc>
              <a:spcBef>
                <a:spcPts val="0"/>
              </a:spcBef>
              <a:spcAft>
                <a:spcPts val="0"/>
              </a:spcAft>
              <a:buClr>
                <a:schemeClr val="dk1"/>
              </a:buClr>
              <a:buSzPts val="1500"/>
              <a:buFont typeface="Noto Sans Symbols"/>
              <a:buNone/>
            </a:pPr>
            <a:r>
              <a:rPr lang="kk-KZ" sz="2400" u="none" dirty="0">
                <a:solidFill>
                  <a:schemeClr val="dk1"/>
                </a:solidFill>
                <a:latin typeface="Arial"/>
                <a:ea typeface="Arial"/>
                <a:cs typeface="Arial"/>
                <a:sym typeface="Arial"/>
              </a:rPr>
              <a:t>«</a:t>
            </a:r>
            <a:r>
              <a:rPr lang="kk-KZ" sz="2400" b="1" u="none" dirty="0">
                <a:solidFill>
                  <a:srgbClr val="C00000"/>
                </a:solidFill>
                <a:latin typeface="Arial"/>
                <a:ea typeface="Arial"/>
                <a:cs typeface="Arial"/>
                <a:sym typeface="Arial"/>
              </a:rPr>
              <a:t>Сыни орган</a:t>
            </a:r>
            <a:r>
              <a:rPr lang="kk-KZ" sz="2400" u="none" dirty="0">
                <a:solidFill>
                  <a:schemeClr val="dk1"/>
                </a:solidFill>
                <a:latin typeface="Arial"/>
                <a:ea typeface="Arial"/>
                <a:cs typeface="Arial"/>
                <a:sym typeface="Arial"/>
              </a:rPr>
              <a:t>» дегеніміз - сәулеленудің белгілі бір түрінде пайда болатын аурудың нәтижесі үшін жауап беретін мүше, ұлпа немесе жүйе.</a:t>
            </a:r>
          </a:p>
          <a:p>
            <a:pPr marL="0" lvl="0" indent="712788" algn="just">
              <a:lnSpc>
                <a:spcPct val="90000"/>
              </a:lnSpc>
              <a:spcBef>
                <a:spcPts val="0"/>
              </a:spcBef>
              <a:buClr>
                <a:schemeClr val="dk1"/>
              </a:buClr>
              <a:buSzPts val="1500"/>
              <a:buNone/>
            </a:pPr>
            <a:r>
              <a:rPr lang="kk-KZ" sz="2400" u="none" dirty="0">
                <a:solidFill>
                  <a:schemeClr val="dk1"/>
                </a:solidFill>
                <a:latin typeface="Arial"/>
                <a:ea typeface="Arial"/>
                <a:cs typeface="Arial"/>
                <a:sym typeface="Arial"/>
              </a:rPr>
              <a:t>Сондықтан жеткілікті жоғары дозаларда (&gt; 10 Гр</a:t>
            </a:r>
            <a:r>
              <a:rPr lang="en-US" sz="2400" u="none" dirty="0">
                <a:solidFill>
                  <a:schemeClr val="dk1"/>
                </a:solidFill>
                <a:latin typeface="Arial"/>
                <a:ea typeface="Arial"/>
                <a:cs typeface="Arial"/>
                <a:sym typeface="Arial"/>
              </a:rPr>
              <a:t>) </a:t>
            </a:r>
            <a:r>
              <a:rPr lang="kk-KZ" sz="2400" u="none" dirty="0">
                <a:solidFill>
                  <a:schemeClr val="dk1"/>
                </a:solidFill>
                <a:latin typeface="Arial"/>
                <a:ea typeface="Arial"/>
                <a:cs typeface="Arial"/>
                <a:sym typeface="Arial"/>
              </a:rPr>
              <a:t>жалпы сәулелену жағдайындағы қан түзетін органдар ғана емес, сонымен қатар дененің басқа мүшелері мен жүйелері де сыни болуы мүмкін. Мысалы, әлсіз еніп кететін сәулеленуге ұшыраған кезде (бета-бөлшектер, аз энергиялы рентген сәулелері) </a:t>
            </a:r>
            <a:r>
              <a:rPr lang="kk-KZ" sz="2400" dirty="0">
                <a:solidFill>
                  <a:schemeClr val="dk1"/>
                </a:solidFill>
                <a:latin typeface="Arial"/>
                <a:ea typeface="Arial"/>
                <a:cs typeface="Arial"/>
                <a:sym typeface="Arial"/>
              </a:rPr>
              <a:t>тері сыни орган болып табылады, </a:t>
            </a:r>
            <a:r>
              <a:rPr lang="kk-KZ" sz="2400" u="none" dirty="0">
                <a:solidFill>
                  <a:schemeClr val="dk1"/>
                </a:solidFill>
                <a:latin typeface="Arial"/>
                <a:ea typeface="Arial"/>
                <a:cs typeface="Arial"/>
                <a:sym typeface="Arial"/>
              </a:rPr>
              <a:t>күйіп қалу аймағы мен дәрежесі ең алдымен ағзаның жергілікті және жалпы зақымдануының нәтижесін анықтайды.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30"/>
          <p:cNvSpPr>
            <a:spLocks noGrp="1"/>
          </p:cNvSpPr>
          <p:nvPr>
            <p:ph type="title"/>
          </p:nvPr>
        </p:nvSpPr>
        <p:spPr>
          <a:xfrm>
            <a:off x="432816" y="176784"/>
            <a:ext cx="7924800" cy="627888"/>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kk-KZ" sz="3600" b="1" i="0" u="none" dirty="0">
                <a:solidFill>
                  <a:srgbClr val="C00000"/>
                </a:solidFill>
                <a:latin typeface="Arial"/>
                <a:ea typeface="Arial"/>
                <a:cs typeface="Arial"/>
                <a:sym typeface="Arial"/>
              </a:rPr>
              <a:t>Созылмалы сәулелік ауру (ССА)</a:t>
            </a:r>
            <a:endParaRPr dirty="0">
              <a:solidFill>
                <a:srgbClr val="C00000"/>
              </a:solidFill>
            </a:endParaRPr>
          </a:p>
        </p:txBody>
      </p:sp>
      <p:sp>
        <p:nvSpPr>
          <p:cNvPr id="368" name="Google Shape;368;p30"/>
          <p:cNvSpPr txBox="1">
            <a:spLocks noGrp="1"/>
          </p:cNvSpPr>
          <p:nvPr>
            <p:ph type="body" idx="1"/>
          </p:nvPr>
        </p:nvSpPr>
        <p:spPr>
          <a:xfrm>
            <a:off x="320040" y="1033272"/>
            <a:ext cx="8503920" cy="5559552"/>
          </a:xfrm>
          <a:prstGeom prst="rect">
            <a:avLst/>
          </a:prstGeom>
          <a:noFill/>
          <a:ln>
            <a:noFill/>
          </a:ln>
        </p:spPr>
        <p:txBody>
          <a:bodyPr spcFirstLastPara="1" wrap="square" lIns="91425" tIns="45700" rIns="91425" bIns="45700" anchor="t" anchorCtr="0">
            <a:noAutofit/>
          </a:bodyPr>
          <a:lstStyle/>
          <a:p>
            <a:pPr marL="0" lvl="0" indent="369888" algn="just">
              <a:lnSpc>
                <a:spcPct val="80000"/>
              </a:lnSpc>
              <a:spcBef>
                <a:spcPts val="0"/>
              </a:spcBef>
              <a:buClr>
                <a:schemeClr val="dk1"/>
              </a:buClr>
              <a:buSzPts val="1500"/>
              <a:buFont typeface="Noto Sans Symbols"/>
              <a:buChar char="●"/>
            </a:pPr>
            <a:r>
              <a:rPr lang="kk-KZ" sz="2600" dirty="0">
                <a:solidFill>
                  <a:schemeClr val="dk1"/>
                </a:solidFill>
                <a:latin typeface="Arial"/>
                <a:ea typeface="Arial"/>
                <a:cs typeface="Arial"/>
                <a:sym typeface="Arial"/>
              </a:rPr>
              <a:t>Сәулелік зақымданудың өзіндік нозологиялық формасы, </a:t>
            </a:r>
            <a:r>
              <a:rPr lang="kk-KZ" sz="2600" b="0" i="0" u="none" dirty="0">
                <a:solidFill>
                  <a:schemeClr val="dk1"/>
                </a:solidFill>
                <a:latin typeface="Arial"/>
                <a:ea typeface="Arial"/>
                <a:cs typeface="Arial"/>
                <a:sym typeface="Arial"/>
              </a:rPr>
              <a:t>0,001-0,005 Гр/тәулік сәулелену қарқындылығында дененің төмен дозада ұзақ уақыт әсер етуімен дамиды, радиациялық зақымданудың</a:t>
            </a:r>
            <a:r>
              <a:rPr lang="kk-KZ" sz="2600" dirty="0">
                <a:solidFill>
                  <a:schemeClr val="dk1"/>
                </a:solidFill>
                <a:latin typeface="Arial"/>
                <a:ea typeface="Arial"/>
                <a:cs typeface="Arial"/>
                <a:sym typeface="Arial"/>
              </a:rPr>
              <a:t> жалпы дозасы 1,5 Гр және одан жоғары болады.</a:t>
            </a:r>
            <a:endParaRPr lang="kk-KZ" sz="2600" b="0" i="0" u="none" dirty="0">
              <a:solidFill>
                <a:schemeClr val="dk1"/>
              </a:solidFill>
              <a:latin typeface="Arial"/>
              <a:ea typeface="Arial"/>
              <a:cs typeface="Arial"/>
              <a:sym typeface="Arial"/>
            </a:endParaRPr>
          </a:p>
          <a:p>
            <a:pPr marL="0" lvl="0" indent="369888" algn="just">
              <a:lnSpc>
                <a:spcPct val="80000"/>
              </a:lnSpc>
              <a:spcBef>
                <a:spcPts val="0"/>
              </a:spcBef>
              <a:buClr>
                <a:schemeClr val="dk1"/>
              </a:buClr>
              <a:buSzPts val="1500"/>
              <a:buFont typeface="Noto Sans Symbols"/>
              <a:buChar char="●"/>
            </a:pPr>
            <a:r>
              <a:rPr lang="kk-KZ" sz="2600" b="0" i="0" u="none" dirty="0">
                <a:solidFill>
                  <a:schemeClr val="dk1"/>
                </a:solidFill>
                <a:latin typeface="Arial"/>
                <a:ea typeface="Arial"/>
                <a:cs typeface="Arial"/>
                <a:sym typeface="Arial"/>
              </a:rPr>
              <a:t>ССА</a:t>
            </a:r>
            <a:r>
              <a:rPr lang="en-US" sz="2600" b="0" i="0" u="none" dirty="0">
                <a:solidFill>
                  <a:schemeClr val="dk1"/>
                </a:solidFill>
                <a:latin typeface="Arial"/>
                <a:ea typeface="Arial"/>
                <a:cs typeface="Arial"/>
                <a:sym typeface="Arial"/>
              </a:rPr>
              <a:t> </a:t>
            </a:r>
            <a:r>
              <a:rPr lang="kk-KZ" sz="2600" b="0" i="0" u="none" dirty="0">
                <a:solidFill>
                  <a:schemeClr val="dk1"/>
                </a:solidFill>
                <a:latin typeface="Arial"/>
                <a:ea typeface="Arial"/>
                <a:cs typeface="Arial"/>
                <a:sym typeface="Arial"/>
              </a:rPr>
              <a:t>дамуының шекті дозасы 1,5 Гр</a:t>
            </a:r>
            <a:r>
              <a:rPr lang="en-US" sz="2600" b="0" i="0" u="none" dirty="0">
                <a:solidFill>
                  <a:schemeClr val="dk1"/>
                </a:solidFill>
                <a:latin typeface="Arial"/>
                <a:ea typeface="Arial"/>
                <a:cs typeface="Arial"/>
                <a:sym typeface="Arial"/>
              </a:rPr>
              <a:t> </a:t>
            </a:r>
            <a:r>
              <a:rPr lang="kk-KZ" sz="2600" b="0" i="0" u="none" dirty="0">
                <a:solidFill>
                  <a:schemeClr val="dk1"/>
                </a:solidFill>
                <a:latin typeface="Arial"/>
                <a:ea typeface="Arial"/>
                <a:cs typeface="Arial"/>
                <a:sym typeface="Arial"/>
              </a:rPr>
              <a:t>құрайды.</a:t>
            </a:r>
            <a:r>
              <a:rPr lang="kk-KZ" sz="2600" dirty="0">
                <a:solidFill>
                  <a:schemeClr val="dk1"/>
                </a:solidFill>
                <a:latin typeface="Arial"/>
                <a:ea typeface="Arial"/>
                <a:cs typeface="Arial"/>
                <a:sym typeface="Arial"/>
              </a:rPr>
              <a:t> </a:t>
            </a:r>
            <a:endParaRPr lang="kk-KZ" sz="2600" b="0" i="0" u="none" dirty="0">
              <a:solidFill>
                <a:schemeClr val="dk1"/>
              </a:solidFill>
              <a:latin typeface="Arial"/>
              <a:ea typeface="Arial"/>
              <a:cs typeface="Arial"/>
              <a:sym typeface="Arial"/>
            </a:endParaRPr>
          </a:p>
          <a:p>
            <a:pPr marL="0" marR="0" lvl="0" indent="369888" algn="just" rtl="0">
              <a:lnSpc>
                <a:spcPct val="80000"/>
              </a:lnSpc>
              <a:spcBef>
                <a:spcPts val="0"/>
              </a:spcBef>
              <a:spcAft>
                <a:spcPts val="0"/>
              </a:spcAft>
              <a:buClr>
                <a:schemeClr val="dk1"/>
              </a:buClr>
              <a:buSzPts val="1500"/>
              <a:buFont typeface="Noto Sans Symbols"/>
              <a:buChar char="●"/>
            </a:pPr>
            <a:r>
              <a:rPr lang="kk-KZ" sz="2600" b="0" i="0" u="none" dirty="0">
                <a:solidFill>
                  <a:schemeClr val="dk1"/>
                </a:solidFill>
                <a:latin typeface="Arial"/>
                <a:ea typeface="Arial"/>
                <a:cs typeface="Arial"/>
                <a:sym typeface="Arial"/>
              </a:rPr>
              <a:t>ССА</a:t>
            </a:r>
            <a:r>
              <a:rPr lang="en-US" sz="2600" dirty="0">
                <a:solidFill>
                  <a:schemeClr val="dk1"/>
                </a:solidFill>
                <a:latin typeface="Arial"/>
                <a:ea typeface="Arial"/>
                <a:cs typeface="Arial"/>
                <a:sym typeface="Arial"/>
              </a:rPr>
              <a:t> - </a:t>
            </a:r>
            <a:r>
              <a:rPr lang="kk-KZ" sz="2600" dirty="0">
                <a:solidFill>
                  <a:schemeClr val="dk1"/>
                </a:solidFill>
                <a:latin typeface="Arial"/>
                <a:ea typeface="Arial"/>
                <a:cs typeface="Arial"/>
                <a:sym typeface="Arial"/>
              </a:rPr>
              <a:t>бұл бүкіл ағзаның әр түрлі жүйелер мен мүшелердің зақымдануымен ауруы (жүйке, қан түзу, жүрек-қан тамырлары және эндокриндік жүйелер, асқазан-ішек жолдары, бауыр, бүйрек, метаболикалық бұзылулар және т.б.).</a:t>
            </a:r>
          </a:p>
          <a:p>
            <a:pPr marL="0" marR="0" lvl="0" indent="369888" algn="just" rtl="0">
              <a:lnSpc>
                <a:spcPct val="80000"/>
              </a:lnSpc>
              <a:spcBef>
                <a:spcPts val="0"/>
              </a:spcBef>
              <a:spcAft>
                <a:spcPts val="0"/>
              </a:spcAft>
              <a:buClr>
                <a:schemeClr val="dk1"/>
              </a:buClr>
              <a:buSzPts val="1500"/>
              <a:buFont typeface="Noto Sans Symbols"/>
              <a:buChar char="●"/>
            </a:pPr>
            <a:r>
              <a:rPr lang="kk-KZ" sz="2600" b="0" i="0" u="none" dirty="0">
                <a:solidFill>
                  <a:schemeClr val="dk1"/>
                </a:solidFill>
                <a:latin typeface="Arial"/>
                <a:ea typeface="Arial"/>
                <a:cs typeface="Arial"/>
                <a:sym typeface="Arial"/>
              </a:rPr>
              <a:t>ССА</a:t>
            </a:r>
            <a:r>
              <a:rPr lang="en-US" sz="2600" dirty="0">
                <a:solidFill>
                  <a:schemeClr val="dk1"/>
                </a:solidFill>
                <a:latin typeface="Arial"/>
                <a:ea typeface="Arial"/>
                <a:cs typeface="Arial"/>
                <a:sym typeface="Arial"/>
              </a:rPr>
              <a:t> </a:t>
            </a:r>
            <a:r>
              <a:rPr lang="kk-KZ" sz="2600" dirty="0">
                <a:solidFill>
                  <a:schemeClr val="dk1"/>
                </a:solidFill>
                <a:latin typeface="Arial"/>
                <a:ea typeface="Arial"/>
                <a:cs typeface="Arial"/>
                <a:sym typeface="Arial"/>
              </a:rPr>
              <a:t>ерекшелігі - белсенді пролиферацияланатын ұлпаларда жасушаның жаңаруының қарқынды процестеріне байланысты ұлпалардың морфологиялық және функционалды қалпына келуі ұзақ уақыт сақталады.</a:t>
            </a:r>
            <a:endParaRPr lang="kk-KZ" sz="2600" b="0" i="0" u="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1AB8A-9D0D-45B2-A65A-8B068AF77991}"/>
              </a:ext>
            </a:extLst>
          </p:cNvPr>
          <p:cNvSpPr txBox="1"/>
          <p:nvPr/>
        </p:nvSpPr>
        <p:spPr>
          <a:xfrm>
            <a:off x="163900" y="251966"/>
            <a:ext cx="8729934" cy="6124754"/>
          </a:xfrm>
          <a:prstGeom prst="rect">
            <a:avLst/>
          </a:prstGeom>
          <a:noFill/>
        </p:spPr>
        <p:txBody>
          <a:bodyPr wrap="square">
            <a:spAutoFit/>
          </a:bodyPr>
          <a:lstStyle/>
          <a:p>
            <a:pPr indent="534988" algn="just"/>
            <a:r>
              <a:rPr lang="ru-RU" sz="2800" b="1" dirty="0" err="1">
                <a:solidFill>
                  <a:srgbClr val="FF0000"/>
                </a:solidFill>
              </a:rPr>
              <a:t>Созылмалы</a:t>
            </a:r>
            <a:r>
              <a:rPr lang="ru-RU" sz="2800" b="1" dirty="0">
                <a:solidFill>
                  <a:srgbClr val="FF0000"/>
                </a:solidFill>
              </a:rPr>
              <a:t> </a:t>
            </a:r>
            <a:r>
              <a:rPr lang="ru-RU" sz="2800" b="1" dirty="0" err="1">
                <a:solidFill>
                  <a:srgbClr val="FF0000"/>
                </a:solidFill>
              </a:rPr>
              <a:t>сәулелік</a:t>
            </a:r>
            <a:r>
              <a:rPr lang="ru-RU" sz="2800" b="1" dirty="0">
                <a:solidFill>
                  <a:srgbClr val="FF0000"/>
                </a:solidFill>
              </a:rPr>
              <a:t> ауру </a:t>
            </a:r>
            <a:r>
              <a:rPr lang="ru-RU" sz="2800" dirty="0" err="1"/>
              <a:t>өзінің</a:t>
            </a:r>
            <a:r>
              <a:rPr lang="ru-RU" sz="2800" dirty="0"/>
              <a:t> </a:t>
            </a:r>
            <a:r>
              <a:rPr lang="ru-RU" sz="2800" dirty="0" err="1"/>
              <a:t>дамуында</a:t>
            </a:r>
            <a:r>
              <a:rPr lang="ru-RU" sz="2800" dirty="0"/>
              <a:t> </a:t>
            </a:r>
          </a:p>
          <a:p>
            <a:pPr algn="just"/>
            <a:r>
              <a:rPr lang="ru-RU" sz="2800" b="1" dirty="0">
                <a:solidFill>
                  <a:srgbClr val="FF0000"/>
                </a:solidFill>
              </a:rPr>
              <a:t>3 </a:t>
            </a:r>
            <a:r>
              <a:rPr lang="ru-RU" sz="2800" b="1" dirty="0" err="1">
                <a:solidFill>
                  <a:srgbClr val="FF0000"/>
                </a:solidFill>
              </a:rPr>
              <a:t>кезеңнен</a:t>
            </a:r>
            <a:r>
              <a:rPr lang="ru-RU" sz="2800" dirty="0"/>
              <a:t> </a:t>
            </a:r>
            <a:r>
              <a:rPr lang="ru-RU" sz="2800" dirty="0" err="1"/>
              <a:t>өтеді</a:t>
            </a:r>
            <a:r>
              <a:rPr lang="ru-RU" sz="2800" dirty="0"/>
              <a:t>: </a:t>
            </a:r>
            <a:r>
              <a:rPr lang="ru-RU" sz="2800" b="1" dirty="0" err="1">
                <a:solidFill>
                  <a:srgbClr val="FF0000"/>
                </a:solidFill>
              </a:rPr>
              <a:t>қалыптасуы</a:t>
            </a:r>
            <a:r>
              <a:rPr lang="ru-RU" sz="2800" b="1" dirty="0">
                <a:solidFill>
                  <a:srgbClr val="FF0000"/>
                </a:solidFill>
              </a:rPr>
              <a:t>, </a:t>
            </a:r>
            <a:r>
              <a:rPr lang="ru-RU" sz="2800" b="1" dirty="0" err="1">
                <a:solidFill>
                  <a:srgbClr val="FF0000"/>
                </a:solidFill>
              </a:rPr>
              <a:t>қалпына</a:t>
            </a:r>
            <a:r>
              <a:rPr lang="ru-RU" sz="2800" b="1" dirty="0">
                <a:solidFill>
                  <a:srgbClr val="FF0000"/>
                </a:solidFill>
              </a:rPr>
              <a:t> </a:t>
            </a:r>
            <a:r>
              <a:rPr lang="ru-RU" sz="2800" b="1" dirty="0" err="1">
                <a:solidFill>
                  <a:srgbClr val="FF0000"/>
                </a:solidFill>
              </a:rPr>
              <a:t>келуі</a:t>
            </a:r>
            <a:r>
              <a:rPr lang="ru-RU" sz="2800" b="1" dirty="0">
                <a:solidFill>
                  <a:srgbClr val="FF0000"/>
                </a:solidFill>
              </a:rPr>
              <a:t> </a:t>
            </a:r>
            <a:r>
              <a:rPr lang="ru-RU" sz="2800" dirty="0" err="1"/>
              <a:t>және</a:t>
            </a:r>
            <a:r>
              <a:rPr lang="ru-RU" sz="2800" dirty="0"/>
              <a:t> </a:t>
            </a:r>
            <a:r>
              <a:rPr lang="ru-RU" sz="2800" b="1" dirty="0" err="1">
                <a:solidFill>
                  <a:srgbClr val="FF0000"/>
                </a:solidFill>
              </a:rPr>
              <a:t>салдары</a:t>
            </a:r>
            <a:r>
              <a:rPr lang="ru-RU" sz="2800" b="1" dirty="0">
                <a:solidFill>
                  <a:srgbClr val="FF0000"/>
                </a:solidFill>
              </a:rPr>
              <a:t> </a:t>
            </a:r>
            <a:r>
              <a:rPr lang="ru-RU" sz="2800" dirty="0"/>
              <a:t>(</a:t>
            </a:r>
            <a:r>
              <a:rPr lang="ru-RU" sz="2800" dirty="0" err="1"/>
              <a:t>нәтижелері</a:t>
            </a:r>
            <a:r>
              <a:rPr lang="ru-RU" sz="2800" dirty="0"/>
              <a:t>, </a:t>
            </a:r>
            <a:r>
              <a:rPr lang="ru-RU" sz="2800" dirty="0" err="1"/>
              <a:t>асқынулары</a:t>
            </a:r>
            <a:r>
              <a:rPr lang="ru-RU" sz="2800" dirty="0"/>
              <a:t>).</a:t>
            </a:r>
          </a:p>
          <a:p>
            <a:pPr indent="534988" algn="just"/>
            <a:r>
              <a:rPr lang="ru-RU" sz="2800" dirty="0" err="1"/>
              <a:t>Патологиялық</a:t>
            </a:r>
            <a:r>
              <a:rPr lang="ru-RU" sz="2800" dirty="0"/>
              <a:t> </a:t>
            </a:r>
            <a:r>
              <a:rPr lang="ru-RU" sz="2800" dirty="0" err="1"/>
              <a:t>өзгерістердің</a:t>
            </a:r>
            <a:r>
              <a:rPr lang="ru-RU" sz="2800" dirty="0"/>
              <a:t> </a:t>
            </a:r>
            <a:r>
              <a:rPr lang="ru-RU" sz="2800" b="1" dirty="0" err="1">
                <a:solidFill>
                  <a:srgbClr val="FF0000"/>
                </a:solidFill>
              </a:rPr>
              <a:t>қалыптасу</a:t>
            </a:r>
            <a:r>
              <a:rPr lang="ru-RU" sz="2800" b="1" dirty="0">
                <a:solidFill>
                  <a:srgbClr val="FF0000"/>
                </a:solidFill>
              </a:rPr>
              <a:t> </a:t>
            </a:r>
            <a:r>
              <a:rPr lang="ru-RU" sz="2800" b="1" dirty="0" err="1">
                <a:solidFill>
                  <a:srgbClr val="FF0000"/>
                </a:solidFill>
              </a:rPr>
              <a:t>кезеңі</a:t>
            </a:r>
            <a:r>
              <a:rPr lang="ru-RU" sz="2800" b="1" dirty="0">
                <a:solidFill>
                  <a:srgbClr val="FF0000"/>
                </a:solidFill>
              </a:rPr>
              <a:t> </a:t>
            </a:r>
            <a:r>
              <a:rPr lang="ru-RU" sz="2800" dirty="0"/>
              <a:t>1-3 </a:t>
            </a:r>
            <a:r>
              <a:rPr lang="ru-RU" sz="2800" dirty="0" err="1"/>
              <a:t>жылға</a:t>
            </a:r>
            <a:r>
              <a:rPr lang="ru-RU" sz="2800" dirty="0"/>
              <a:t> </a:t>
            </a:r>
            <a:r>
              <a:rPr lang="ru-RU" sz="2800" dirty="0" err="1"/>
              <a:t>созылады</a:t>
            </a:r>
            <a:r>
              <a:rPr lang="ru-RU" sz="2800" dirty="0"/>
              <a:t>. </a:t>
            </a:r>
            <a:r>
              <a:rPr lang="ru-RU" sz="2800" dirty="0" err="1"/>
              <a:t>Бұл</a:t>
            </a:r>
            <a:r>
              <a:rPr lang="ru-RU" sz="2800" dirty="0"/>
              <a:t> </a:t>
            </a:r>
            <a:r>
              <a:rPr lang="ru-RU" sz="2800" dirty="0" err="1"/>
              <a:t>кезеңде</a:t>
            </a:r>
            <a:r>
              <a:rPr lang="ru-RU" sz="2800" dirty="0"/>
              <a:t> </a:t>
            </a:r>
            <a:r>
              <a:rPr lang="ru-RU" sz="2800" dirty="0" err="1"/>
              <a:t>сәулелік</a:t>
            </a:r>
            <a:r>
              <a:rPr lang="ru-RU" sz="2800" dirty="0"/>
              <a:t> </a:t>
            </a:r>
            <a:r>
              <a:rPr lang="ru-RU" sz="2800" dirty="0" err="1"/>
              <a:t>зақымдануға</a:t>
            </a:r>
            <a:r>
              <a:rPr lang="ru-RU" sz="2800" dirty="0"/>
              <a:t> </a:t>
            </a:r>
            <a:r>
              <a:rPr lang="ru-RU" sz="2800" dirty="0" err="1"/>
              <a:t>тән</a:t>
            </a:r>
            <a:r>
              <a:rPr lang="ru-RU" sz="2800" dirty="0"/>
              <a:t> </a:t>
            </a:r>
            <a:r>
              <a:rPr lang="ru-RU" sz="2800" dirty="0" err="1"/>
              <a:t>клиникалық</a:t>
            </a:r>
            <a:r>
              <a:rPr lang="ru-RU" sz="2800" dirty="0"/>
              <a:t> синдром </a:t>
            </a:r>
            <a:r>
              <a:rPr lang="ru-RU" sz="2800" dirty="0" err="1"/>
              <a:t>дамиды</a:t>
            </a:r>
            <a:r>
              <a:rPr lang="ru-RU" sz="2800" dirty="0"/>
              <a:t>, </a:t>
            </a:r>
            <a:r>
              <a:rPr lang="ru-RU" sz="2800" dirty="0" err="1"/>
              <a:t>оның</a:t>
            </a:r>
            <a:r>
              <a:rPr lang="ru-RU" sz="2800" dirty="0"/>
              <a:t> </a:t>
            </a:r>
            <a:r>
              <a:rPr lang="ru-RU" sz="2800" dirty="0" err="1"/>
              <a:t>ауырлығы</a:t>
            </a:r>
            <a:r>
              <a:rPr lang="ru-RU" sz="2800" dirty="0"/>
              <a:t> </a:t>
            </a:r>
            <a:r>
              <a:rPr lang="ru-RU" sz="2800" dirty="0" err="1"/>
              <a:t>жеңілден</a:t>
            </a:r>
            <a:r>
              <a:rPr lang="ru-RU" sz="2800" dirty="0"/>
              <a:t> </a:t>
            </a:r>
            <a:r>
              <a:rPr lang="ru-RU" sz="2800" dirty="0" err="1"/>
              <a:t>өте</a:t>
            </a:r>
            <a:r>
              <a:rPr lang="ru-RU" sz="2800" dirty="0"/>
              <a:t> </a:t>
            </a:r>
            <a:r>
              <a:rPr lang="ru-RU" sz="2800" dirty="0" err="1"/>
              <a:t>ауырға</a:t>
            </a:r>
            <a:r>
              <a:rPr lang="ru-RU" sz="2800" dirty="0"/>
              <a:t> </a:t>
            </a:r>
            <a:r>
              <a:rPr lang="ru-RU" sz="2800" dirty="0" err="1"/>
              <a:t>дейін</a:t>
            </a:r>
            <a:r>
              <a:rPr lang="ru-RU" sz="2800" dirty="0"/>
              <a:t> </a:t>
            </a:r>
            <a:r>
              <a:rPr lang="ru-RU" sz="2800" dirty="0" err="1"/>
              <a:t>өзгеруі</a:t>
            </a:r>
            <a:r>
              <a:rPr lang="ru-RU" sz="2800" dirty="0"/>
              <a:t> </a:t>
            </a:r>
            <a:r>
              <a:rPr lang="ru-RU" sz="2800" dirty="0" err="1"/>
              <a:t>мүмкін</a:t>
            </a:r>
            <a:r>
              <a:rPr lang="ru-RU" sz="2800" dirty="0"/>
              <a:t>.</a:t>
            </a:r>
          </a:p>
          <a:p>
            <a:pPr indent="534988" algn="just"/>
            <a:r>
              <a:rPr lang="ru-RU" sz="2800" b="1" dirty="0" err="1">
                <a:solidFill>
                  <a:srgbClr val="FF0000"/>
                </a:solidFill>
              </a:rPr>
              <a:t>Қалпына</a:t>
            </a:r>
            <a:r>
              <a:rPr lang="ru-RU" sz="2800" b="1" dirty="0">
                <a:solidFill>
                  <a:srgbClr val="FF0000"/>
                </a:solidFill>
              </a:rPr>
              <a:t> </a:t>
            </a:r>
            <a:r>
              <a:rPr lang="ru-RU" sz="2800" b="1" dirty="0" err="1">
                <a:solidFill>
                  <a:srgbClr val="FF0000"/>
                </a:solidFill>
              </a:rPr>
              <a:t>келтіру</a:t>
            </a:r>
            <a:r>
              <a:rPr lang="ru-RU" sz="2800" b="1" dirty="0">
                <a:solidFill>
                  <a:srgbClr val="FF0000"/>
                </a:solidFill>
              </a:rPr>
              <a:t> </a:t>
            </a:r>
            <a:r>
              <a:rPr lang="ru-RU" sz="2800" b="1" dirty="0" err="1">
                <a:solidFill>
                  <a:srgbClr val="FF0000"/>
                </a:solidFill>
              </a:rPr>
              <a:t>кезеңі</a:t>
            </a:r>
            <a:r>
              <a:rPr lang="ru-RU" sz="2800" b="1" dirty="0">
                <a:solidFill>
                  <a:srgbClr val="FF0000"/>
                </a:solidFill>
              </a:rPr>
              <a:t> </a:t>
            </a:r>
            <a:r>
              <a:rPr lang="ru-RU" sz="2800" dirty="0" err="1"/>
              <a:t>әдетте</a:t>
            </a:r>
            <a:r>
              <a:rPr lang="ru-RU" sz="2800" dirty="0"/>
              <a:t> </a:t>
            </a:r>
            <a:r>
              <a:rPr lang="ru-RU" sz="2800" dirty="0" err="1"/>
              <a:t>интенсивтіліктің</a:t>
            </a:r>
            <a:r>
              <a:rPr lang="ru-RU" sz="2800" dirty="0"/>
              <a:t> </a:t>
            </a:r>
            <a:r>
              <a:rPr lang="ru-RU" sz="2800" dirty="0" err="1"/>
              <a:t>айтарлықтай</a:t>
            </a:r>
            <a:r>
              <a:rPr lang="ru-RU" sz="2800" dirty="0"/>
              <a:t> </a:t>
            </a:r>
            <a:r>
              <a:rPr lang="ru-RU" sz="2800" dirty="0" err="1"/>
              <a:t>төмендеуінен</a:t>
            </a:r>
            <a:r>
              <a:rPr lang="ru-RU" sz="2800" dirty="0"/>
              <a:t> </a:t>
            </a:r>
            <a:r>
              <a:rPr lang="ru-RU" sz="2800" dirty="0" err="1"/>
              <a:t>немесе</a:t>
            </a:r>
            <a:r>
              <a:rPr lang="ru-RU" sz="2800" dirty="0"/>
              <a:t> </a:t>
            </a:r>
            <a:r>
              <a:rPr lang="ru-RU" sz="2800" dirty="0" err="1"/>
              <a:t>сәулеленудің</a:t>
            </a:r>
            <a:r>
              <a:rPr lang="ru-RU" sz="2800" dirty="0"/>
              <a:t> </a:t>
            </a:r>
            <a:r>
              <a:rPr lang="ru-RU" sz="2800" dirty="0" err="1"/>
              <a:t>толық</a:t>
            </a:r>
            <a:r>
              <a:rPr lang="ru-RU" sz="2800" dirty="0"/>
              <a:t> </a:t>
            </a:r>
            <a:r>
              <a:rPr lang="ru-RU" sz="2800" dirty="0" err="1"/>
              <a:t>тоқтағанынан</a:t>
            </a:r>
            <a:r>
              <a:rPr lang="ru-RU" sz="2800" dirty="0"/>
              <a:t>  </a:t>
            </a:r>
            <a:r>
              <a:rPr lang="ru-RU" sz="2800" dirty="0" err="1"/>
              <a:t>кейін</a:t>
            </a:r>
            <a:r>
              <a:rPr lang="ru-RU" sz="2800" dirty="0"/>
              <a:t> 1-3 </a:t>
            </a:r>
            <a:r>
              <a:rPr lang="ru-RU" sz="2800" dirty="0" err="1"/>
              <a:t>жылдан</a:t>
            </a:r>
            <a:r>
              <a:rPr lang="ru-RU" sz="2800" dirty="0"/>
              <a:t> </a:t>
            </a:r>
            <a:r>
              <a:rPr lang="ru-RU" sz="2800" dirty="0" err="1"/>
              <a:t>кейін</a:t>
            </a:r>
            <a:r>
              <a:rPr lang="ru-RU" sz="2800" dirty="0"/>
              <a:t> </a:t>
            </a:r>
            <a:r>
              <a:rPr lang="ru-RU" sz="2800" dirty="0" err="1"/>
              <a:t>басталады</a:t>
            </a:r>
            <a:r>
              <a:rPr lang="ru-RU" sz="2800" dirty="0"/>
              <a:t>.</a:t>
            </a:r>
          </a:p>
          <a:p>
            <a:pPr indent="534988" algn="just"/>
            <a:r>
              <a:rPr lang="ru-RU" sz="2800" dirty="0" err="1"/>
              <a:t>Созылмалы</a:t>
            </a:r>
            <a:r>
              <a:rPr lang="ru-RU" sz="2800" dirty="0"/>
              <a:t> </a:t>
            </a:r>
            <a:r>
              <a:rPr lang="ru-RU" sz="2800" dirty="0" err="1"/>
              <a:t>сәулелік</a:t>
            </a:r>
            <a:r>
              <a:rPr lang="ru-RU" sz="2800" dirty="0"/>
              <a:t> </a:t>
            </a:r>
            <a:r>
              <a:rPr lang="ru-RU" sz="2800" dirty="0" err="1"/>
              <a:t>аурудың</a:t>
            </a:r>
            <a:r>
              <a:rPr lang="ru-RU" sz="2800" dirty="0"/>
              <a:t> </a:t>
            </a:r>
            <a:r>
              <a:rPr lang="ru-RU" sz="2800" b="1" dirty="0" err="1">
                <a:solidFill>
                  <a:srgbClr val="FF0000"/>
                </a:solidFill>
              </a:rPr>
              <a:t>салдары</a:t>
            </a:r>
            <a:r>
              <a:rPr lang="ru-RU" sz="2800" dirty="0"/>
              <a:t> (</a:t>
            </a:r>
            <a:r>
              <a:rPr lang="ru-RU" sz="2800" b="1" dirty="0" err="1">
                <a:solidFill>
                  <a:srgbClr val="FF0000"/>
                </a:solidFill>
              </a:rPr>
              <a:t>нәтижесі</a:t>
            </a:r>
            <a:r>
              <a:rPr lang="ru-RU" sz="2800" b="1" dirty="0">
                <a:solidFill>
                  <a:srgbClr val="FF0000"/>
                </a:solidFill>
              </a:rPr>
              <a:t>, </a:t>
            </a:r>
            <a:r>
              <a:rPr lang="ru-RU" sz="2800" b="1" dirty="0" err="1">
                <a:solidFill>
                  <a:srgbClr val="FF0000"/>
                </a:solidFill>
              </a:rPr>
              <a:t>асқынуы</a:t>
            </a:r>
            <a:r>
              <a:rPr lang="ru-RU" sz="2800" b="1" dirty="0">
                <a:solidFill>
                  <a:srgbClr val="FF0000"/>
                </a:solidFill>
              </a:rPr>
              <a:t>)</a:t>
            </a:r>
            <a:r>
              <a:rPr lang="ru-RU" sz="2800" dirty="0"/>
              <a:t> </a:t>
            </a:r>
            <a:r>
              <a:rPr lang="ru-RU" sz="2800" dirty="0" err="1"/>
              <a:t>қалпына</a:t>
            </a:r>
            <a:r>
              <a:rPr lang="ru-RU" sz="2800" dirty="0"/>
              <a:t> </a:t>
            </a:r>
            <a:r>
              <a:rPr lang="ru-RU" sz="2800" dirty="0" err="1"/>
              <a:t>келтіру</a:t>
            </a:r>
            <a:r>
              <a:rPr lang="ru-RU" sz="2800" dirty="0"/>
              <a:t>, </a:t>
            </a:r>
            <a:r>
              <a:rPr lang="ru-RU" sz="2800" dirty="0" err="1"/>
              <a:t>толық</a:t>
            </a:r>
            <a:r>
              <a:rPr lang="ru-RU" sz="2800" dirty="0"/>
              <a:t> </a:t>
            </a:r>
            <a:r>
              <a:rPr lang="ru-RU" sz="2800" dirty="0" err="1"/>
              <a:t>қалпына</a:t>
            </a:r>
            <a:r>
              <a:rPr lang="ru-RU" sz="2800" dirty="0"/>
              <a:t> </a:t>
            </a:r>
            <a:r>
              <a:rPr lang="ru-RU" sz="2800" dirty="0" err="1"/>
              <a:t>келмеу</a:t>
            </a:r>
            <a:r>
              <a:rPr lang="ru-RU" sz="2800" dirty="0"/>
              <a:t>, </a:t>
            </a:r>
            <a:r>
              <a:rPr lang="ru-RU" sz="2800" dirty="0" err="1"/>
              <a:t>пайда</a:t>
            </a:r>
            <a:r>
              <a:rPr lang="ru-RU" sz="2800" dirty="0"/>
              <a:t> </a:t>
            </a:r>
            <a:r>
              <a:rPr lang="ru-RU" sz="2800" dirty="0" err="1"/>
              <a:t>болған</a:t>
            </a:r>
            <a:r>
              <a:rPr lang="ru-RU" sz="2800" dirty="0"/>
              <a:t> </a:t>
            </a:r>
            <a:r>
              <a:rPr lang="ru-RU" sz="2800" dirty="0" err="1"/>
              <a:t>өзгерістерді</a:t>
            </a:r>
            <a:r>
              <a:rPr lang="ru-RU" sz="2800" dirty="0"/>
              <a:t> </a:t>
            </a:r>
            <a:r>
              <a:rPr lang="ru-RU" sz="2800" dirty="0" err="1"/>
              <a:t>тұрақтануы</a:t>
            </a:r>
            <a:r>
              <a:rPr lang="ru-RU" sz="2800" dirty="0"/>
              <a:t> </a:t>
            </a:r>
            <a:r>
              <a:rPr lang="ru-RU" sz="2800" dirty="0" err="1"/>
              <a:t>немесе</a:t>
            </a:r>
            <a:r>
              <a:rPr lang="ru-RU" sz="2800" dirty="0"/>
              <a:t> </a:t>
            </a:r>
            <a:r>
              <a:rPr lang="ru-RU" sz="2800" dirty="0" err="1"/>
              <a:t>олардың</a:t>
            </a:r>
            <a:r>
              <a:rPr lang="ru-RU" sz="2800" dirty="0"/>
              <a:t> </a:t>
            </a:r>
            <a:r>
              <a:rPr lang="ru-RU" sz="2800" dirty="0" err="1"/>
              <a:t>асқынуы</a:t>
            </a:r>
            <a:r>
              <a:rPr lang="ru-RU" sz="2800" dirty="0"/>
              <a:t> (</a:t>
            </a:r>
            <a:r>
              <a:rPr lang="ru-RU" sz="2800" dirty="0" err="1"/>
              <a:t>прогрессиясы</a:t>
            </a:r>
            <a:r>
              <a:rPr lang="ru-RU" sz="2800" dirty="0"/>
              <a:t>) </a:t>
            </a:r>
            <a:r>
              <a:rPr lang="ru-RU" sz="2800" dirty="0" err="1"/>
              <a:t>болуы</a:t>
            </a:r>
            <a:r>
              <a:rPr lang="ru-RU" sz="2800" dirty="0"/>
              <a:t> </a:t>
            </a:r>
            <a:r>
              <a:rPr lang="ru-RU" sz="2800" dirty="0" err="1"/>
              <a:t>мүмкін</a:t>
            </a:r>
            <a:r>
              <a:rPr lang="ru-RU" sz="2800" dirty="0"/>
              <a:t>.</a:t>
            </a:r>
          </a:p>
        </p:txBody>
      </p:sp>
    </p:spTree>
    <p:extLst>
      <p:ext uri="{BB962C8B-B14F-4D97-AF65-F5344CB8AC3E}">
        <p14:creationId xmlns:p14="http://schemas.microsoft.com/office/powerpoint/2010/main" val="2559011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31"/>
          <p:cNvSpPr>
            <a:spLocks noGrp="1"/>
          </p:cNvSpPr>
          <p:nvPr>
            <p:ph type="title"/>
          </p:nvPr>
        </p:nvSpPr>
        <p:spPr>
          <a:xfrm>
            <a:off x="414528" y="545529"/>
            <a:ext cx="7924800" cy="573024"/>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kk-KZ" sz="3600" b="1" i="0" u="none" dirty="0">
                <a:solidFill>
                  <a:srgbClr val="C00000"/>
                </a:solidFill>
                <a:latin typeface="Arial"/>
                <a:ea typeface="Arial"/>
                <a:cs typeface="Arial"/>
                <a:sym typeface="Arial"/>
              </a:rPr>
              <a:t>ССА өту фазалары</a:t>
            </a:r>
            <a:r>
              <a:rPr lang="en-US" sz="3600" b="1" i="0" u="none" dirty="0">
                <a:solidFill>
                  <a:srgbClr val="C00000"/>
                </a:solidFill>
                <a:latin typeface="Arial"/>
                <a:ea typeface="Arial"/>
                <a:cs typeface="Arial"/>
                <a:sym typeface="Arial"/>
              </a:rPr>
              <a:t>:</a:t>
            </a:r>
            <a:endParaRPr dirty="0">
              <a:solidFill>
                <a:srgbClr val="C00000"/>
              </a:solidFill>
            </a:endParaRPr>
          </a:p>
        </p:txBody>
      </p:sp>
      <p:sp>
        <p:nvSpPr>
          <p:cNvPr id="374" name="Google Shape;374;p31"/>
          <p:cNvSpPr txBox="1">
            <a:spLocks noGrp="1"/>
          </p:cNvSpPr>
          <p:nvPr>
            <p:ph type="body" idx="1"/>
          </p:nvPr>
        </p:nvSpPr>
        <p:spPr>
          <a:xfrm>
            <a:off x="188976" y="1118553"/>
            <a:ext cx="8613648" cy="499878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endParaRPr lang="kk-KZ" sz="2400" b="1" i="0" u="sng" dirty="0">
              <a:solidFill>
                <a:schemeClr val="dk1"/>
              </a:solidFill>
              <a:latin typeface="Arial"/>
              <a:ea typeface="Arial"/>
              <a:cs typeface="Arial"/>
              <a:sym typeface="Arial"/>
            </a:endParaRPr>
          </a:p>
          <a:p>
            <a:pPr marL="0" marR="0" lvl="0" indent="539750" algn="just" rtl="0">
              <a:lnSpc>
                <a:spcPct val="90000"/>
              </a:lnSpc>
              <a:spcBef>
                <a:spcPts val="0"/>
              </a:spcBef>
              <a:spcAft>
                <a:spcPts val="0"/>
              </a:spcAft>
              <a:buClr>
                <a:schemeClr val="dk1"/>
              </a:buClr>
              <a:buSzPts val="1800"/>
              <a:buFont typeface="Noto Sans Symbols"/>
              <a:buChar char="●"/>
            </a:pPr>
            <a:r>
              <a:rPr lang="kk-KZ" sz="2400" b="1" i="0" dirty="0">
                <a:solidFill>
                  <a:schemeClr val="dk1"/>
                </a:solidFill>
                <a:latin typeface="Arial"/>
                <a:ea typeface="Arial"/>
                <a:cs typeface="Arial"/>
                <a:sym typeface="Arial"/>
              </a:rPr>
              <a:t>қалыптасу фазасы </a:t>
            </a:r>
            <a:r>
              <a:rPr lang="kk-KZ" sz="2400" i="0" dirty="0">
                <a:solidFill>
                  <a:schemeClr val="dk1"/>
                </a:solidFill>
                <a:latin typeface="Arial"/>
                <a:ea typeface="Arial"/>
                <a:cs typeface="Arial"/>
                <a:sym typeface="Arial"/>
              </a:rPr>
              <a:t>- жалпы сәулеленудің негізгі дозасының жинақталу уақытына сәйкес келеді; осы кезеңде сипатталатын көріністері бар клиникалық белгілер қалыптасады.</a:t>
            </a:r>
          </a:p>
          <a:p>
            <a:pPr marL="0" marR="0" lvl="0" indent="539750" algn="just" rtl="0">
              <a:lnSpc>
                <a:spcPct val="90000"/>
              </a:lnSpc>
              <a:spcBef>
                <a:spcPts val="0"/>
              </a:spcBef>
              <a:spcAft>
                <a:spcPts val="0"/>
              </a:spcAft>
              <a:buClr>
                <a:schemeClr val="dk1"/>
              </a:buClr>
              <a:buSzPts val="1800"/>
              <a:buFont typeface="Noto Sans Symbols"/>
              <a:buChar char="●"/>
            </a:pPr>
            <a:r>
              <a:rPr lang="kk-KZ" sz="2400" b="1" i="0" dirty="0">
                <a:solidFill>
                  <a:schemeClr val="dk1"/>
                </a:solidFill>
                <a:latin typeface="Arial"/>
                <a:ea typeface="Arial"/>
                <a:cs typeface="Arial"/>
                <a:sym typeface="Arial"/>
              </a:rPr>
              <a:t>қалпына келтіру фазасы</a:t>
            </a:r>
            <a:r>
              <a:rPr lang="kk-KZ" sz="2400" i="0" dirty="0">
                <a:solidFill>
                  <a:schemeClr val="dk1"/>
                </a:solidFill>
                <a:latin typeface="Arial"/>
                <a:ea typeface="Arial"/>
                <a:cs typeface="Arial"/>
                <a:sym typeface="Arial"/>
              </a:rPr>
              <a:t> - сәулелену тоқтатылған кезде пайда болады; репараттық процестердің басым болуымен және тіндер мен жүйелердегі функционалдық бұзылыстардың қалыпқа келуімен сипатталады.</a:t>
            </a:r>
          </a:p>
          <a:p>
            <a:pPr marL="0" marR="0" lvl="0" indent="539750" algn="just" rtl="0">
              <a:lnSpc>
                <a:spcPct val="90000"/>
              </a:lnSpc>
              <a:spcBef>
                <a:spcPts val="0"/>
              </a:spcBef>
              <a:spcAft>
                <a:spcPts val="0"/>
              </a:spcAft>
              <a:buClr>
                <a:schemeClr val="dk1"/>
              </a:buClr>
              <a:buSzPts val="1800"/>
              <a:buFont typeface="Noto Sans Symbols"/>
              <a:buChar char="●"/>
            </a:pPr>
            <a:r>
              <a:rPr lang="kk-KZ" sz="2400" b="1" i="0" dirty="0">
                <a:solidFill>
                  <a:schemeClr val="dk1"/>
                </a:solidFill>
                <a:latin typeface="Arial"/>
                <a:ea typeface="Arial"/>
                <a:cs typeface="Arial"/>
                <a:sym typeface="Arial"/>
              </a:rPr>
              <a:t>салдары мен нәтижелерінің фазасы </a:t>
            </a:r>
            <a:r>
              <a:rPr lang="kk-KZ" sz="2400" i="0" dirty="0">
                <a:solidFill>
                  <a:schemeClr val="dk1"/>
                </a:solidFill>
                <a:latin typeface="Arial"/>
                <a:ea typeface="Arial"/>
                <a:cs typeface="Arial"/>
                <a:sym typeface="Arial"/>
              </a:rPr>
              <a:t>- ең ұзаққа созылады және өзін ісікті емес немесе ісік әсерлері түрінде көрсете алады.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32"/>
          <p:cNvSpPr>
            <a:spLocks noGrp="1"/>
          </p:cNvSpPr>
          <p:nvPr>
            <p:ph type="title"/>
          </p:nvPr>
        </p:nvSpPr>
        <p:spPr>
          <a:xfrm>
            <a:off x="609600" y="444945"/>
            <a:ext cx="7924800" cy="499872"/>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kk-KZ" sz="2800" b="1" i="1" u="none" dirty="0">
                <a:solidFill>
                  <a:srgbClr val="C00000"/>
                </a:solidFill>
                <a:latin typeface="Arial"/>
                <a:ea typeface="Arial"/>
                <a:cs typeface="Arial"/>
                <a:sym typeface="Arial"/>
              </a:rPr>
              <a:t>Созылмалы сәулелік аурудың кезеңдері</a:t>
            </a:r>
            <a:endParaRPr sz="2800" dirty="0">
              <a:solidFill>
                <a:srgbClr val="C00000"/>
              </a:solidFill>
            </a:endParaRPr>
          </a:p>
        </p:txBody>
      </p:sp>
      <p:sp>
        <p:nvSpPr>
          <p:cNvPr id="380" name="Google Shape;380;p32"/>
          <p:cNvSpPr txBox="1">
            <a:spLocks noGrp="1"/>
          </p:cNvSpPr>
          <p:nvPr>
            <p:ph type="body" idx="1"/>
          </p:nvPr>
        </p:nvSpPr>
        <p:spPr>
          <a:xfrm>
            <a:off x="168215" y="1076864"/>
            <a:ext cx="8807570" cy="5134155"/>
          </a:xfrm>
          <a:prstGeom prst="rect">
            <a:avLst/>
          </a:prstGeom>
          <a:noFill/>
          <a:ln>
            <a:noFill/>
          </a:ln>
        </p:spPr>
        <p:txBody>
          <a:bodyPr spcFirstLastPara="1" wrap="square" lIns="91425" tIns="45700" rIns="91425" bIns="45700" anchor="t" anchorCtr="0">
            <a:noAutofit/>
          </a:bodyPr>
          <a:lstStyle/>
          <a:p>
            <a:pPr marL="0" marR="0" lvl="0" indent="539750" algn="just" rtl="0">
              <a:lnSpc>
                <a:spcPct val="90000"/>
              </a:lnSpc>
              <a:spcBef>
                <a:spcPts val="0"/>
              </a:spcBef>
              <a:spcAft>
                <a:spcPts val="0"/>
              </a:spcAft>
              <a:buClr>
                <a:schemeClr val="dk1"/>
              </a:buClr>
              <a:buSzPts val="1500"/>
              <a:buFont typeface="Noto Sans Symbols"/>
              <a:buChar char="●"/>
            </a:pPr>
            <a:r>
              <a:rPr lang="kk-KZ" sz="2200" b="1" i="0" u="none" dirty="0">
                <a:solidFill>
                  <a:schemeClr val="dk1"/>
                </a:solidFill>
                <a:latin typeface="Arial"/>
                <a:ea typeface="Arial"/>
                <a:cs typeface="Arial"/>
                <a:sym typeface="Arial"/>
              </a:rPr>
              <a:t>Функционалды өзгерістердің 1 кезеңі - </a:t>
            </a:r>
            <a:r>
              <a:rPr lang="kk-KZ" sz="2200" b="0" i="0" u="none" dirty="0">
                <a:solidFill>
                  <a:schemeClr val="dk1"/>
                </a:solidFill>
                <a:latin typeface="Arial"/>
                <a:ea typeface="Arial"/>
                <a:cs typeface="Arial"/>
                <a:sym typeface="Arial"/>
              </a:rPr>
              <a:t>организмнің қайтымды реакцияларының кезеңі. Аурудың жеңіл белгілері, әдетте, иондаушы сәулеленудің тоқтатылуынан кейін із қалдырмай жоғалады. Аурудың осы кезеңдегі көріністері сирек және өзіне тән емес.</a:t>
            </a:r>
          </a:p>
          <a:p>
            <a:pPr marL="0" marR="0" lvl="0" indent="0" algn="just" rtl="0">
              <a:lnSpc>
                <a:spcPct val="90000"/>
              </a:lnSpc>
              <a:spcBef>
                <a:spcPts val="0"/>
              </a:spcBef>
              <a:spcAft>
                <a:spcPts val="0"/>
              </a:spcAft>
              <a:buClr>
                <a:schemeClr val="dk1"/>
              </a:buClr>
              <a:buSzPts val="1500"/>
              <a:buNone/>
            </a:pPr>
            <a:endParaRPr lang="kk-KZ" sz="2200" b="0" i="0" u="none" dirty="0">
              <a:solidFill>
                <a:schemeClr val="dk1"/>
              </a:solidFill>
              <a:latin typeface="Arial"/>
              <a:ea typeface="Arial"/>
              <a:cs typeface="Arial"/>
              <a:sym typeface="Arial"/>
            </a:endParaRPr>
          </a:p>
          <a:p>
            <a:pPr marL="0" marR="0" lvl="0" indent="539750" algn="just" rtl="0">
              <a:lnSpc>
                <a:spcPct val="90000"/>
              </a:lnSpc>
              <a:spcBef>
                <a:spcPts val="0"/>
              </a:spcBef>
              <a:spcAft>
                <a:spcPts val="0"/>
              </a:spcAft>
              <a:buClr>
                <a:schemeClr val="dk1"/>
              </a:buClr>
              <a:buSzPts val="1500"/>
              <a:buFont typeface="Noto Sans Symbols"/>
              <a:buChar char="●"/>
            </a:pPr>
            <a:r>
              <a:rPr lang="en-US" sz="2200" b="0" i="0" u="none" dirty="0">
                <a:solidFill>
                  <a:schemeClr val="dk1"/>
                </a:solidFill>
                <a:latin typeface="Arial"/>
                <a:ea typeface="Arial"/>
                <a:cs typeface="Arial"/>
                <a:sym typeface="Arial"/>
              </a:rPr>
              <a:t> </a:t>
            </a:r>
            <a:r>
              <a:rPr lang="ru-RU" sz="2200" b="1" i="0" u="none" dirty="0" err="1">
                <a:solidFill>
                  <a:schemeClr val="dk1"/>
                </a:solidFill>
                <a:latin typeface="Arial"/>
                <a:ea typeface="Arial"/>
                <a:cs typeface="Arial"/>
                <a:sym typeface="Arial"/>
              </a:rPr>
              <a:t>Функционалды</a:t>
            </a:r>
            <a:r>
              <a:rPr lang="ru-RU" sz="2200" b="1" i="0" u="none" dirty="0">
                <a:solidFill>
                  <a:schemeClr val="dk1"/>
                </a:solidFill>
                <a:latin typeface="Arial"/>
                <a:ea typeface="Arial"/>
                <a:cs typeface="Arial"/>
                <a:sym typeface="Arial"/>
              </a:rPr>
              <a:t> </a:t>
            </a:r>
            <a:r>
              <a:rPr lang="ru-RU" sz="2200" b="1" i="0" u="none" dirty="0" err="1">
                <a:solidFill>
                  <a:schemeClr val="dk1"/>
                </a:solidFill>
                <a:latin typeface="Arial"/>
                <a:ea typeface="Arial"/>
                <a:cs typeface="Arial"/>
                <a:sym typeface="Arial"/>
              </a:rPr>
              <a:t>өзгерістердің</a:t>
            </a:r>
            <a:r>
              <a:rPr lang="ru-RU" sz="2200" b="1" i="0" u="none" dirty="0">
                <a:solidFill>
                  <a:schemeClr val="dk1"/>
                </a:solidFill>
                <a:latin typeface="Arial"/>
                <a:ea typeface="Arial"/>
                <a:cs typeface="Arial"/>
                <a:sym typeface="Arial"/>
              </a:rPr>
              <a:t> </a:t>
            </a:r>
            <a:r>
              <a:rPr lang="ru-RU" sz="2200" b="1" i="0" u="none" dirty="0" err="1">
                <a:solidFill>
                  <a:schemeClr val="dk1"/>
                </a:solidFill>
                <a:latin typeface="Arial"/>
                <a:ea typeface="Arial"/>
                <a:cs typeface="Arial"/>
                <a:sym typeface="Arial"/>
              </a:rPr>
              <a:t>органикалыққа</a:t>
            </a:r>
            <a:r>
              <a:rPr lang="ru-RU" sz="2200" b="1" i="0" u="none" dirty="0">
                <a:solidFill>
                  <a:schemeClr val="dk1"/>
                </a:solidFill>
                <a:latin typeface="Arial"/>
                <a:ea typeface="Arial"/>
                <a:cs typeface="Arial"/>
                <a:sym typeface="Arial"/>
              </a:rPr>
              <a:t> </a:t>
            </a:r>
            <a:r>
              <a:rPr lang="ru-RU" sz="2200" b="1" i="0" u="none" dirty="0" err="1">
                <a:solidFill>
                  <a:schemeClr val="dk1"/>
                </a:solidFill>
                <a:latin typeface="Arial"/>
                <a:ea typeface="Arial"/>
                <a:cs typeface="Arial"/>
                <a:sym typeface="Arial"/>
              </a:rPr>
              <a:t>ауысуының</a:t>
            </a:r>
            <a:r>
              <a:rPr lang="ru-RU" sz="2200" b="1" i="0" u="none" dirty="0">
                <a:solidFill>
                  <a:schemeClr val="dk1"/>
                </a:solidFill>
                <a:latin typeface="Arial"/>
                <a:ea typeface="Arial"/>
                <a:cs typeface="Arial"/>
                <a:sym typeface="Arial"/>
              </a:rPr>
              <a:t> 2 </a:t>
            </a:r>
            <a:r>
              <a:rPr lang="ru-RU" sz="2200" b="1" i="0" u="none" dirty="0" err="1">
                <a:solidFill>
                  <a:schemeClr val="dk1"/>
                </a:solidFill>
                <a:latin typeface="Arial"/>
                <a:ea typeface="Arial"/>
                <a:cs typeface="Arial"/>
                <a:sym typeface="Arial"/>
              </a:rPr>
              <a:t>кезеңі</a:t>
            </a:r>
            <a:r>
              <a:rPr lang="ru-RU" sz="2200" b="1" i="0" u="none" dirty="0">
                <a:solidFill>
                  <a:schemeClr val="dk1"/>
                </a:solidFill>
                <a:latin typeface="Arial"/>
                <a:ea typeface="Arial"/>
                <a:cs typeface="Arial"/>
                <a:sym typeface="Arial"/>
              </a:rPr>
              <a:t> </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астено-вегетативті</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бұзылыстардың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одан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әрі</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дамуымен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гемопоэздің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тежелуімен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және</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геморрагиялық</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құбылыстардың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пайда</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болуымен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сипатталады</a:t>
            </a:r>
            <a:r>
              <a:rPr lang="ru-RU" sz="2200" b="0" i="0" u="none" dirty="0">
                <a:solidFill>
                  <a:schemeClr val="dk1"/>
                </a:solidFill>
                <a:latin typeface="Arial"/>
                <a:ea typeface="Arial"/>
                <a:cs typeface="Arial"/>
                <a:sym typeface="Arial"/>
              </a:rPr>
              <a:t>.</a:t>
            </a:r>
          </a:p>
          <a:p>
            <a:pPr marL="0" marR="0" lvl="0" indent="0" algn="just" rtl="0">
              <a:lnSpc>
                <a:spcPct val="90000"/>
              </a:lnSpc>
              <a:spcBef>
                <a:spcPts val="0"/>
              </a:spcBef>
              <a:spcAft>
                <a:spcPts val="0"/>
              </a:spcAft>
              <a:buClr>
                <a:schemeClr val="dk1"/>
              </a:buClr>
              <a:buSzPts val="1500"/>
              <a:buNone/>
            </a:pPr>
            <a:endParaRPr lang="ru-RU" sz="2200" b="0" i="0" u="none" dirty="0">
              <a:solidFill>
                <a:schemeClr val="dk1"/>
              </a:solidFill>
              <a:latin typeface="Arial"/>
              <a:ea typeface="Arial"/>
              <a:cs typeface="Arial"/>
              <a:sym typeface="Arial"/>
            </a:endParaRPr>
          </a:p>
          <a:p>
            <a:pPr marL="0" marR="0" lvl="0" indent="539750" algn="just" rtl="0">
              <a:lnSpc>
                <a:spcPct val="90000"/>
              </a:lnSpc>
              <a:spcBef>
                <a:spcPts val="0"/>
              </a:spcBef>
              <a:spcAft>
                <a:spcPts val="0"/>
              </a:spcAft>
              <a:buClr>
                <a:schemeClr val="dk1"/>
              </a:buClr>
              <a:buSzPts val="1500"/>
              <a:buFont typeface="Noto Sans Symbols"/>
              <a:buChar char="●"/>
            </a:pPr>
            <a:r>
              <a:rPr lang="ru-RU" sz="2200" b="1" u="none" dirty="0" err="1">
                <a:solidFill>
                  <a:schemeClr val="dk1"/>
                </a:solidFill>
                <a:latin typeface="Arial"/>
                <a:ea typeface="Arial"/>
                <a:cs typeface="Arial"/>
                <a:sym typeface="Arial"/>
              </a:rPr>
              <a:t>Айқын</a:t>
            </a:r>
            <a:r>
              <a:rPr lang="ru-RU" sz="2200" b="1" u="none" dirty="0">
                <a:solidFill>
                  <a:schemeClr val="dk1"/>
                </a:solidFill>
                <a:latin typeface="Arial"/>
                <a:ea typeface="Arial"/>
                <a:cs typeface="Arial"/>
                <a:sym typeface="Arial"/>
              </a:rPr>
              <a:t> </a:t>
            </a:r>
            <a:r>
              <a:rPr lang="ru-RU" sz="2200" b="1" u="none" dirty="0" err="1">
                <a:solidFill>
                  <a:schemeClr val="dk1"/>
                </a:solidFill>
                <a:latin typeface="Arial"/>
                <a:ea typeface="Arial"/>
                <a:cs typeface="Arial"/>
                <a:sym typeface="Arial"/>
              </a:rPr>
              <a:t>органикалық</a:t>
            </a:r>
            <a:r>
              <a:rPr lang="ru-RU" sz="2200" b="1" u="none" dirty="0">
                <a:solidFill>
                  <a:schemeClr val="dk1"/>
                </a:solidFill>
                <a:latin typeface="Arial"/>
                <a:ea typeface="Arial"/>
                <a:cs typeface="Arial"/>
                <a:sym typeface="Arial"/>
              </a:rPr>
              <a:t> </a:t>
            </a:r>
            <a:r>
              <a:rPr lang="ru-RU" sz="2200" b="1" u="none" dirty="0" err="1">
                <a:solidFill>
                  <a:schemeClr val="dk1"/>
                </a:solidFill>
                <a:latin typeface="Arial"/>
                <a:ea typeface="Arial"/>
                <a:cs typeface="Arial"/>
                <a:sym typeface="Arial"/>
              </a:rPr>
              <a:t>өзгерістердің</a:t>
            </a:r>
            <a:r>
              <a:rPr lang="ru-RU" sz="2200" b="1" u="none" dirty="0">
                <a:solidFill>
                  <a:schemeClr val="dk1"/>
                </a:solidFill>
                <a:latin typeface="Arial"/>
                <a:ea typeface="Arial"/>
                <a:cs typeface="Arial"/>
                <a:sym typeface="Arial"/>
              </a:rPr>
              <a:t> 3 </a:t>
            </a:r>
            <a:r>
              <a:rPr lang="ru-RU" sz="2200" b="1" u="none" dirty="0" err="1">
                <a:solidFill>
                  <a:schemeClr val="dk1"/>
                </a:solidFill>
                <a:latin typeface="Arial"/>
                <a:ea typeface="Arial"/>
                <a:cs typeface="Arial"/>
                <a:sym typeface="Arial"/>
              </a:rPr>
              <a:t>кезеңі</a:t>
            </a:r>
            <a:r>
              <a:rPr lang="ru-RU" sz="2200" b="1" u="none" dirty="0">
                <a:solidFill>
                  <a:schemeClr val="dk1"/>
                </a:solidFill>
                <a:latin typeface="Arial"/>
                <a:ea typeface="Arial"/>
                <a:cs typeface="Arial"/>
                <a:sym typeface="Arial"/>
              </a:rPr>
              <a:t> </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организмдегі</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ауыр</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қайтымсыз</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өзгерістермен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процестермен</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сипатталады</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тіндердің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регенеративті</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қабілетінің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толық</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жоғалуы</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органдар</a:t>
            </a:r>
            <a:r>
              <a:rPr lang="ru-RU" sz="2200" b="0" i="0" u="none" dirty="0">
                <a:solidFill>
                  <a:schemeClr val="dk1"/>
                </a:solidFill>
                <a:latin typeface="Arial"/>
                <a:ea typeface="Arial"/>
                <a:cs typeface="Arial"/>
                <a:sym typeface="Arial"/>
              </a:rPr>
              <a:t> мен </a:t>
            </a:r>
            <a:r>
              <a:rPr lang="ru-RU" sz="2200" b="0" i="0" u="none" dirty="0" err="1">
                <a:solidFill>
                  <a:schemeClr val="dk1"/>
                </a:solidFill>
                <a:latin typeface="Arial"/>
                <a:ea typeface="Arial"/>
                <a:cs typeface="Arial"/>
                <a:sym typeface="Arial"/>
              </a:rPr>
              <a:t>жүйелердің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терең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дистрофиясы</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және</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гемопоэздің</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күрт</a:t>
            </a:r>
            <a:r>
              <a:rPr lang="ru-RU" sz="2200" b="0" i="0" u="none" dirty="0">
                <a:solidFill>
                  <a:schemeClr val="dk1"/>
                </a:solidFill>
                <a:latin typeface="Arial"/>
                <a:ea typeface="Arial"/>
                <a:cs typeface="Arial"/>
                <a:sym typeface="Arial"/>
              </a:rPr>
              <a:t> </a:t>
            </a:r>
            <a:r>
              <a:rPr lang="ru-RU" sz="2200" b="0" i="0" u="none" dirty="0" err="1">
                <a:solidFill>
                  <a:schemeClr val="dk1"/>
                </a:solidFill>
                <a:latin typeface="Arial"/>
                <a:ea typeface="Arial"/>
                <a:cs typeface="Arial"/>
                <a:sym typeface="Arial"/>
              </a:rPr>
              <a:t>тежелуі</a:t>
            </a:r>
            <a:r>
              <a:rPr lang="en-US" sz="2200" b="0" i="0" u="none" dirty="0">
                <a:solidFill>
                  <a:schemeClr val="dk1"/>
                </a:solidFill>
                <a:latin typeface="Arial"/>
                <a:ea typeface="Arial"/>
                <a:cs typeface="Arial"/>
                <a:sym typeface="Arial"/>
              </a:rPr>
              <a:t> </a:t>
            </a:r>
            <a:endParaRPr sz="2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7AE90-53BC-4BA1-B449-046358E5AB7E}"/>
              </a:ext>
            </a:extLst>
          </p:cNvPr>
          <p:cNvSpPr txBox="1"/>
          <p:nvPr/>
        </p:nvSpPr>
        <p:spPr>
          <a:xfrm>
            <a:off x="172528" y="194486"/>
            <a:ext cx="8798944" cy="6463308"/>
          </a:xfrm>
          <a:prstGeom prst="rect">
            <a:avLst/>
          </a:prstGeom>
          <a:noFill/>
        </p:spPr>
        <p:txBody>
          <a:bodyPr wrap="square">
            <a:spAutoFit/>
          </a:bodyPr>
          <a:lstStyle/>
          <a:p>
            <a:pPr indent="534988" algn="just"/>
            <a:r>
              <a:rPr lang="ru-RU" sz="2300" b="1" dirty="0" err="1">
                <a:solidFill>
                  <a:srgbClr val="FF0000"/>
                </a:solidFill>
              </a:rPr>
              <a:t>Созылмалы</a:t>
            </a:r>
            <a:r>
              <a:rPr lang="ru-RU" sz="2300" b="1" dirty="0">
                <a:solidFill>
                  <a:srgbClr val="FF0000"/>
                </a:solidFill>
              </a:rPr>
              <a:t> </a:t>
            </a:r>
            <a:r>
              <a:rPr lang="ru-RU" sz="2300" b="1" dirty="0" err="1">
                <a:solidFill>
                  <a:srgbClr val="FF0000"/>
                </a:solidFill>
              </a:rPr>
              <a:t>сәулелік</a:t>
            </a:r>
            <a:r>
              <a:rPr lang="ru-RU" sz="2300" b="1" dirty="0">
                <a:solidFill>
                  <a:srgbClr val="FF0000"/>
                </a:solidFill>
              </a:rPr>
              <a:t> ауру</a:t>
            </a:r>
          </a:p>
          <a:p>
            <a:pPr indent="534988" algn="just"/>
            <a:r>
              <a:rPr lang="ru-RU" sz="2300" dirty="0" err="1"/>
              <a:t>Сәулелік</a:t>
            </a:r>
            <a:r>
              <a:rPr lang="ru-RU" sz="2300" dirty="0"/>
              <a:t> </a:t>
            </a:r>
            <a:r>
              <a:rPr lang="ru-RU" sz="2300" dirty="0" err="1"/>
              <a:t>аурудың</a:t>
            </a:r>
            <a:r>
              <a:rPr lang="ru-RU" sz="2300" dirty="0"/>
              <a:t> </a:t>
            </a:r>
            <a:r>
              <a:rPr lang="ru-RU" sz="2300" dirty="0" err="1"/>
              <a:t>созылмалы</a:t>
            </a:r>
            <a:r>
              <a:rPr lang="ru-RU" sz="2300" dirty="0"/>
              <a:t> </a:t>
            </a:r>
            <a:r>
              <a:rPr lang="ru-RU" sz="2300" dirty="0" err="1"/>
              <a:t>түрінде</a:t>
            </a:r>
            <a:r>
              <a:rPr lang="ru-RU" sz="2300" dirty="0"/>
              <a:t> </a:t>
            </a:r>
            <a:r>
              <a:rPr lang="ru-RU" sz="2300" dirty="0" err="1"/>
              <a:t>патологиялық</a:t>
            </a:r>
            <a:r>
              <a:rPr lang="ru-RU" sz="2300" dirty="0"/>
              <a:t> </a:t>
            </a:r>
            <a:r>
              <a:rPr lang="ru-RU" sz="2300" dirty="0" err="1"/>
              <a:t>әсерлер</a:t>
            </a:r>
            <a:r>
              <a:rPr lang="ru-RU" sz="2300" dirty="0"/>
              <a:t> </a:t>
            </a:r>
            <a:r>
              <a:rPr lang="ru-RU" sz="2300" dirty="0" err="1"/>
              <a:t>баяу</a:t>
            </a:r>
            <a:r>
              <a:rPr lang="ru-RU" sz="2300" dirty="0"/>
              <a:t> </a:t>
            </a:r>
            <a:r>
              <a:rPr lang="ru-RU" sz="2300" dirty="0" err="1"/>
              <a:t>дамиды</a:t>
            </a:r>
            <a:r>
              <a:rPr lang="ru-RU" sz="2300" dirty="0"/>
              <a:t>. </a:t>
            </a:r>
            <a:r>
              <a:rPr lang="ru-RU" sz="2300" dirty="0" err="1"/>
              <a:t>Неврологиялық</a:t>
            </a:r>
            <a:r>
              <a:rPr lang="ru-RU" sz="2300" dirty="0"/>
              <a:t>, </a:t>
            </a:r>
            <a:r>
              <a:rPr lang="ru-RU" sz="2300" dirty="0" err="1"/>
              <a:t>жүрек-қан</a:t>
            </a:r>
            <a:r>
              <a:rPr lang="ru-RU" sz="2300" dirty="0"/>
              <a:t> </a:t>
            </a:r>
            <a:r>
              <a:rPr lang="ru-RU" sz="2300" dirty="0" err="1"/>
              <a:t>тамырлары</a:t>
            </a:r>
            <a:r>
              <a:rPr lang="ru-RU" sz="2300" dirty="0"/>
              <a:t>, </a:t>
            </a:r>
            <a:r>
              <a:rPr lang="ru-RU" sz="2300" dirty="0" err="1"/>
              <a:t>эндокриндік</a:t>
            </a:r>
            <a:r>
              <a:rPr lang="ru-RU" sz="2300" dirty="0"/>
              <a:t>, </a:t>
            </a:r>
            <a:r>
              <a:rPr lang="ru-RU" sz="2300" dirty="0" err="1"/>
              <a:t>асқазан-ішек</a:t>
            </a:r>
            <a:r>
              <a:rPr lang="ru-RU" sz="2300" dirty="0"/>
              <a:t>, </a:t>
            </a:r>
            <a:r>
              <a:rPr lang="ru-RU" sz="2300" dirty="0" err="1"/>
              <a:t>зат</a:t>
            </a:r>
            <a:r>
              <a:rPr lang="ru-RU" sz="2300" dirty="0"/>
              <a:t> </a:t>
            </a:r>
            <a:r>
              <a:rPr lang="ru-RU" sz="2300" dirty="0" err="1"/>
              <a:t>алмасу</a:t>
            </a:r>
            <a:r>
              <a:rPr lang="ru-RU" sz="2300" dirty="0"/>
              <a:t>, </a:t>
            </a:r>
            <a:r>
              <a:rPr lang="ru-RU" sz="2300" dirty="0" err="1"/>
              <a:t>гематологиялық</a:t>
            </a:r>
            <a:r>
              <a:rPr lang="ru-RU" sz="2300" dirty="0"/>
              <a:t> </a:t>
            </a:r>
            <a:r>
              <a:rPr lang="ru-RU" sz="2300" dirty="0" err="1"/>
              <a:t>бұзылулар</a:t>
            </a:r>
            <a:r>
              <a:rPr lang="ru-RU" sz="2300" dirty="0"/>
              <a:t> </a:t>
            </a:r>
            <a:r>
              <a:rPr lang="ru-RU" sz="2300" dirty="0" err="1"/>
              <a:t>жетекші</a:t>
            </a:r>
            <a:r>
              <a:rPr lang="ru-RU" sz="2300" dirty="0"/>
              <a:t> </a:t>
            </a:r>
            <a:r>
              <a:rPr lang="ru-RU" sz="2300" dirty="0" err="1"/>
              <a:t>болып</a:t>
            </a:r>
            <a:r>
              <a:rPr lang="ru-RU" sz="2300" dirty="0"/>
              <a:t> </a:t>
            </a:r>
            <a:r>
              <a:rPr lang="ru-RU" sz="2300" dirty="0" err="1"/>
              <a:t>табылады</a:t>
            </a:r>
            <a:r>
              <a:rPr lang="ru-RU" sz="2300" dirty="0"/>
              <a:t>.</a:t>
            </a:r>
          </a:p>
          <a:p>
            <a:pPr indent="534988" algn="just"/>
            <a:r>
              <a:rPr lang="ru-RU" sz="2300" dirty="0" err="1"/>
              <a:t>Жеңіл</a:t>
            </a:r>
            <a:r>
              <a:rPr lang="ru-RU" sz="2300" dirty="0"/>
              <a:t> </a:t>
            </a:r>
            <a:r>
              <a:rPr lang="ru-RU" sz="2300" dirty="0" err="1"/>
              <a:t>созылмалы</a:t>
            </a:r>
            <a:r>
              <a:rPr lang="ru-RU" sz="2300" dirty="0"/>
              <a:t> </a:t>
            </a:r>
            <a:r>
              <a:rPr lang="ru-RU" sz="2300" dirty="0" err="1"/>
              <a:t>сәулелік</a:t>
            </a:r>
            <a:r>
              <a:rPr lang="ru-RU" sz="2300" dirty="0"/>
              <a:t> </a:t>
            </a:r>
            <a:r>
              <a:rPr lang="ru-RU" sz="2300" dirty="0" err="1"/>
              <a:t>аурудың</a:t>
            </a:r>
            <a:r>
              <a:rPr lang="ru-RU" sz="2300" dirty="0"/>
              <a:t> </a:t>
            </a:r>
            <a:r>
              <a:rPr lang="ru-RU" sz="2300" dirty="0" err="1"/>
              <a:t>жеңіл</a:t>
            </a:r>
            <a:r>
              <a:rPr lang="ru-RU" sz="2300" dirty="0"/>
              <a:t> </a:t>
            </a:r>
            <a:r>
              <a:rPr lang="ru-RU" sz="2300" dirty="0" err="1"/>
              <a:t>дәрежесінде</a:t>
            </a:r>
            <a:r>
              <a:rPr lang="ru-RU" sz="2300" dirty="0"/>
              <a:t> </a:t>
            </a:r>
            <a:r>
              <a:rPr lang="ru-RU" sz="2300" dirty="0" err="1"/>
              <a:t>спецификалық</a:t>
            </a:r>
            <a:r>
              <a:rPr lang="ru-RU" sz="2300" dirty="0"/>
              <a:t> </a:t>
            </a:r>
            <a:r>
              <a:rPr lang="ru-RU" sz="2300" dirty="0" err="1"/>
              <a:t>емес</a:t>
            </a:r>
            <a:r>
              <a:rPr lang="ru-RU" sz="2300" dirty="0"/>
              <a:t> </a:t>
            </a:r>
            <a:r>
              <a:rPr lang="ru-RU" sz="2300" dirty="0" err="1"/>
              <a:t>және</a:t>
            </a:r>
            <a:r>
              <a:rPr lang="ru-RU" sz="2300" dirty="0"/>
              <a:t> </a:t>
            </a:r>
            <a:r>
              <a:rPr lang="ru-RU" sz="2300" dirty="0" err="1"/>
              <a:t>функционалды</a:t>
            </a:r>
            <a:r>
              <a:rPr lang="ru-RU" sz="2300" dirty="0"/>
              <a:t> </a:t>
            </a:r>
            <a:r>
              <a:rPr lang="ru-RU" sz="2300" dirty="0" err="1"/>
              <a:t>қалпына</a:t>
            </a:r>
            <a:r>
              <a:rPr lang="ru-RU" sz="2300" dirty="0"/>
              <a:t> </a:t>
            </a:r>
            <a:r>
              <a:rPr lang="ru-RU" sz="2300" dirty="0" err="1"/>
              <a:t>келетін</a:t>
            </a:r>
            <a:r>
              <a:rPr lang="ru-RU" sz="2300" dirty="0"/>
              <a:t> </a:t>
            </a:r>
            <a:r>
              <a:rPr lang="ru-RU" sz="2300" dirty="0" err="1"/>
              <a:t>өзгерістермен</a:t>
            </a:r>
            <a:r>
              <a:rPr lang="ru-RU" sz="2300" dirty="0"/>
              <a:t> </a:t>
            </a:r>
            <a:r>
              <a:rPr lang="ru-RU" sz="2300" dirty="0" err="1"/>
              <a:t>сипатталады</a:t>
            </a:r>
            <a:r>
              <a:rPr lang="ru-RU" sz="2300" dirty="0"/>
              <a:t>. </a:t>
            </a:r>
            <a:r>
              <a:rPr lang="ru-RU" sz="2300" dirty="0" err="1"/>
              <a:t>Науқастар</a:t>
            </a:r>
            <a:r>
              <a:rPr lang="ru-RU" sz="2300" dirty="0"/>
              <a:t> </a:t>
            </a:r>
            <a:r>
              <a:rPr lang="ru-RU" sz="2300" dirty="0" err="1"/>
              <a:t>әлсіздік</a:t>
            </a:r>
            <a:r>
              <a:rPr lang="ru-RU" sz="2300" dirty="0"/>
              <a:t> </a:t>
            </a:r>
            <a:r>
              <a:rPr lang="ru-RU" sz="2300" dirty="0" err="1"/>
              <a:t>сезінеді</a:t>
            </a:r>
            <a:r>
              <a:rPr lang="ru-RU" sz="2300" dirty="0"/>
              <a:t>, </a:t>
            </a:r>
            <a:r>
              <a:rPr lang="ru-RU" sz="2300" dirty="0" err="1"/>
              <a:t>жұмыс</a:t>
            </a:r>
            <a:r>
              <a:rPr lang="ru-RU" sz="2300" dirty="0"/>
              <a:t> </a:t>
            </a:r>
            <a:r>
              <a:rPr lang="ru-RU" sz="2300" dirty="0" err="1"/>
              <a:t>істеу</a:t>
            </a:r>
            <a:r>
              <a:rPr lang="ru-RU" sz="2300" dirty="0"/>
              <a:t> </a:t>
            </a:r>
            <a:r>
              <a:rPr lang="ru-RU" sz="2300" dirty="0" err="1"/>
              <a:t>қабілетінің</a:t>
            </a:r>
            <a:r>
              <a:rPr lang="ru-RU" sz="2300" dirty="0"/>
              <a:t> </a:t>
            </a:r>
            <a:r>
              <a:rPr lang="ru-RU" sz="2300" dirty="0" err="1"/>
              <a:t>төмендеуі</a:t>
            </a:r>
            <a:r>
              <a:rPr lang="ru-RU" sz="2300" dirty="0"/>
              <a:t>, бас </a:t>
            </a:r>
            <a:r>
              <a:rPr lang="ru-RU" sz="2300" dirty="0" err="1"/>
              <a:t>ауруы</a:t>
            </a:r>
            <a:r>
              <a:rPr lang="ru-RU" sz="2300" dirty="0"/>
              <a:t>, </a:t>
            </a:r>
            <a:r>
              <a:rPr lang="ru-RU" sz="2300" dirty="0" err="1"/>
              <a:t>ұйқының</a:t>
            </a:r>
            <a:r>
              <a:rPr lang="ru-RU" sz="2300" dirty="0"/>
              <a:t> </a:t>
            </a:r>
            <a:r>
              <a:rPr lang="ru-RU" sz="2300" dirty="0" err="1"/>
              <a:t>бұзылуы</a:t>
            </a:r>
            <a:r>
              <a:rPr lang="ru-RU" sz="2300" dirty="0"/>
              <a:t>, </a:t>
            </a:r>
            <a:r>
              <a:rPr lang="ru-RU" sz="2300" dirty="0" err="1"/>
              <a:t>эмоционалды</a:t>
            </a:r>
            <a:r>
              <a:rPr lang="ru-RU" sz="2300" dirty="0"/>
              <a:t> </a:t>
            </a:r>
            <a:r>
              <a:rPr lang="ru-RU" sz="2300" dirty="0" err="1"/>
              <a:t>фонның</a:t>
            </a:r>
            <a:r>
              <a:rPr lang="ru-RU" sz="2300" dirty="0"/>
              <a:t> </a:t>
            </a:r>
            <a:r>
              <a:rPr lang="ru-RU" sz="2300" dirty="0" err="1"/>
              <a:t>тұрақсыздығы</a:t>
            </a:r>
            <a:r>
              <a:rPr lang="ru-RU" sz="2300" dirty="0"/>
              <a:t> </a:t>
            </a:r>
            <a:r>
              <a:rPr lang="ru-RU" sz="2300" dirty="0" err="1"/>
              <a:t>болады</a:t>
            </a:r>
            <a:r>
              <a:rPr lang="ru-RU" sz="2300" dirty="0"/>
              <a:t>.</a:t>
            </a:r>
          </a:p>
          <a:p>
            <a:pPr indent="534988" algn="just"/>
            <a:r>
              <a:rPr lang="ru-RU" sz="2300" dirty="0" err="1"/>
              <a:t>Тұрақты</a:t>
            </a:r>
            <a:r>
              <a:rPr lang="ru-RU" sz="2300" dirty="0"/>
              <a:t> </a:t>
            </a:r>
            <a:r>
              <a:rPr lang="ru-RU" sz="2300" dirty="0" err="1"/>
              <a:t>белгілер</a:t>
            </a:r>
            <a:r>
              <a:rPr lang="ru-RU" sz="2300" dirty="0"/>
              <a:t> </a:t>
            </a:r>
            <a:r>
              <a:rPr lang="ru-RU" sz="2300" dirty="0" err="1"/>
              <a:t>қатарына</a:t>
            </a:r>
            <a:r>
              <a:rPr lang="ru-RU" sz="2300" dirty="0"/>
              <a:t> - </a:t>
            </a:r>
            <a:r>
              <a:rPr lang="ru-RU" sz="2300" dirty="0" err="1"/>
              <a:t>тәбеттің</a:t>
            </a:r>
            <a:r>
              <a:rPr lang="ru-RU" sz="2300" dirty="0"/>
              <a:t> </a:t>
            </a:r>
            <a:r>
              <a:rPr lang="ru-RU" sz="2300" dirty="0" err="1"/>
              <a:t>төмендеуі</a:t>
            </a:r>
            <a:r>
              <a:rPr lang="ru-RU" sz="2300" dirty="0"/>
              <a:t>, </a:t>
            </a:r>
            <a:r>
              <a:rPr lang="ru-RU" sz="2300" dirty="0" err="1"/>
              <a:t>диспепсиялық</a:t>
            </a:r>
            <a:r>
              <a:rPr lang="ru-RU" sz="2300" dirty="0"/>
              <a:t> синдром, </a:t>
            </a:r>
            <a:r>
              <a:rPr lang="ru-RU" sz="2300" dirty="0" err="1"/>
              <a:t>секрециясы</a:t>
            </a:r>
            <a:r>
              <a:rPr lang="ru-RU" sz="2300" dirty="0"/>
              <a:t> </a:t>
            </a:r>
            <a:r>
              <a:rPr lang="ru-RU" sz="2300" dirty="0" err="1"/>
              <a:t>төмендеген</a:t>
            </a:r>
            <a:r>
              <a:rPr lang="ru-RU" sz="2300" dirty="0"/>
              <a:t> </a:t>
            </a:r>
            <a:r>
              <a:rPr lang="ru-RU" sz="2300" dirty="0" err="1"/>
              <a:t>созылмалы</a:t>
            </a:r>
            <a:r>
              <a:rPr lang="ru-RU" sz="2300" dirty="0"/>
              <a:t> гастрит, </a:t>
            </a:r>
            <a:r>
              <a:rPr lang="ru-RU" sz="2300" dirty="0" err="1"/>
              <a:t>өт</a:t>
            </a:r>
            <a:r>
              <a:rPr lang="ru-RU" sz="2300" dirty="0"/>
              <a:t> </a:t>
            </a:r>
            <a:r>
              <a:rPr lang="ru-RU" sz="2300" dirty="0" err="1"/>
              <a:t>шығару</a:t>
            </a:r>
            <a:r>
              <a:rPr lang="ru-RU" sz="2300" dirty="0"/>
              <a:t> </a:t>
            </a:r>
            <a:r>
              <a:rPr lang="ru-RU" sz="2300" dirty="0" err="1"/>
              <a:t>жолдарының</a:t>
            </a:r>
            <a:r>
              <a:rPr lang="ru-RU" sz="2300" dirty="0"/>
              <a:t> </a:t>
            </a:r>
            <a:r>
              <a:rPr lang="ru-RU" sz="2300" dirty="0" err="1"/>
              <a:t>дискинезиясы</a:t>
            </a:r>
            <a:r>
              <a:rPr lang="ru-RU" sz="2300" dirty="0"/>
              <a:t> </a:t>
            </a:r>
            <a:r>
              <a:rPr lang="ru-RU" sz="2300" dirty="0" err="1"/>
              <a:t>жатады</a:t>
            </a:r>
            <a:r>
              <a:rPr lang="ru-RU" sz="2300" dirty="0"/>
              <a:t>. </a:t>
            </a:r>
            <a:r>
              <a:rPr lang="ru-RU" sz="2300" dirty="0" err="1"/>
              <a:t>Сәулелік</a:t>
            </a:r>
            <a:r>
              <a:rPr lang="ru-RU" sz="2300" dirty="0"/>
              <a:t> </a:t>
            </a:r>
            <a:r>
              <a:rPr lang="ru-RU" sz="2300" dirty="0" err="1"/>
              <a:t>аурудағы</a:t>
            </a:r>
            <a:r>
              <a:rPr lang="ru-RU" sz="2300" dirty="0"/>
              <a:t> </a:t>
            </a:r>
            <a:r>
              <a:rPr lang="ru-RU" sz="2300" dirty="0" err="1"/>
              <a:t>эндокриндік</a:t>
            </a:r>
            <a:r>
              <a:rPr lang="ru-RU" sz="2300" dirty="0"/>
              <a:t> дисфункция - </a:t>
            </a:r>
            <a:r>
              <a:rPr lang="ru-RU" sz="2300" dirty="0" err="1"/>
              <a:t>либидоның</a:t>
            </a:r>
            <a:r>
              <a:rPr lang="ru-RU" sz="2300" dirty="0"/>
              <a:t> </a:t>
            </a:r>
            <a:r>
              <a:rPr lang="ru-RU" sz="2300" dirty="0" err="1"/>
              <a:t>төмендеуімен</a:t>
            </a:r>
            <a:r>
              <a:rPr lang="ru-RU" sz="2300" dirty="0"/>
              <a:t>, </a:t>
            </a:r>
            <a:r>
              <a:rPr lang="ru-RU" sz="2300" dirty="0" err="1"/>
              <a:t>әйелдерде</a:t>
            </a:r>
            <a:r>
              <a:rPr lang="ru-RU" sz="2300" dirty="0"/>
              <a:t> </a:t>
            </a:r>
            <a:r>
              <a:rPr lang="ru-RU" sz="2300" dirty="0" err="1"/>
              <a:t>етеккір</a:t>
            </a:r>
            <a:r>
              <a:rPr lang="ru-RU" sz="2300" dirty="0"/>
              <a:t> </a:t>
            </a:r>
            <a:r>
              <a:rPr lang="ru-RU" sz="2300" dirty="0" err="1"/>
              <a:t>циклінің</a:t>
            </a:r>
            <a:r>
              <a:rPr lang="ru-RU" sz="2300" dirty="0"/>
              <a:t> </a:t>
            </a:r>
            <a:r>
              <a:rPr lang="ru-RU" sz="2300" dirty="0" err="1"/>
              <a:t>бұзылуымен</a:t>
            </a:r>
            <a:r>
              <a:rPr lang="ru-RU" sz="2300" dirty="0"/>
              <a:t>, </a:t>
            </a:r>
            <a:r>
              <a:rPr lang="ru-RU" sz="2300" dirty="0" err="1"/>
              <a:t>ерлерде</a:t>
            </a:r>
            <a:r>
              <a:rPr lang="ru-RU" sz="2300" dirty="0"/>
              <a:t> импотенция </a:t>
            </a:r>
            <a:r>
              <a:rPr lang="ru-RU" sz="2300" dirty="0" err="1"/>
              <a:t>болуымен</a:t>
            </a:r>
            <a:r>
              <a:rPr lang="ru-RU" sz="2300" dirty="0"/>
              <a:t> </a:t>
            </a:r>
            <a:r>
              <a:rPr lang="ru-RU" sz="2300" dirty="0" err="1"/>
              <a:t>көрінеді</a:t>
            </a:r>
            <a:r>
              <a:rPr lang="ru-RU" sz="2300" dirty="0"/>
              <a:t>.</a:t>
            </a:r>
          </a:p>
          <a:p>
            <a:pPr indent="534988" algn="just"/>
            <a:r>
              <a:rPr lang="ru-RU" sz="2300" dirty="0" err="1"/>
              <a:t>Гематологиялық</a:t>
            </a:r>
            <a:r>
              <a:rPr lang="ru-RU" sz="2300" dirty="0"/>
              <a:t> </a:t>
            </a:r>
            <a:r>
              <a:rPr lang="ru-RU" sz="2300" dirty="0" err="1"/>
              <a:t>өзгерістер</a:t>
            </a:r>
            <a:r>
              <a:rPr lang="ru-RU" sz="2300" dirty="0"/>
              <a:t> </a:t>
            </a:r>
            <a:r>
              <a:rPr lang="ru-RU" sz="2300" dirty="0" err="1"/>
              <a:t>тұрақсыз</a:t>
            </a:r>
            <a:r>
              <a:rPr lang="ru-RU" sz="2300" dirty="0"/>
              <a:t> </a:t>
            </a:r>
            <a:r>
              <a:rPr lang="ru-RU" sz="2300" dirty="0" err="1"/>
              <a:t>және</a:t>
            </a:r>
            <a:r>
              <a:rPr lang="ru-RU" sz="2300" dirty="0"/>
              <a:t> </a:t>
            </a:r>
            <a:r>
              <a:rPr lang="ru-RU" sz="2300" dirty="0" err="1"/>
              <a:t>айқын</a:t>
            </a:r>
            <a:r>
              <a:rPr lang="ru-RU" sz="2300" dirty="0"/>
              <a:t> </a:t>
            </a:r>
            <a:r>
              <a:rPr lang="ru-RU" sz="2300" dirty="0" err="1"/>
              <a:t>көрінбейді</a:t>
            </a:r>
            <a:r>
              <a:rPr lang="ru-RU" sz="2300" dirty="0"/>
              <a:t>.</a:t>
            </a:r>
          </a:p>
          <a:p>
            <a:pPr indent="534988" algn="just"/>
            <a:r>
              <a:rPr lang="ru-RU" sz="2300" dirty="0" err="1"/>
              <a:t>Созылмалы</a:t>
            </a:r>
            <a:r>
              <a:rPr lang="ru-RU" sz="2300" dirty="0"/>
              <a:t> </a:t>
            </a:r>
            <a:r>
              <a:rPr lang="ru-RU" sz="2300" dirty="0" err="1"/>
              <a:t>сәулелік</a:t>
            </a:r>
            <a:r>
              <a:rPr lang="ru-RU" sz="2300" dirty="0"/>
              <a:t> </a:t>
            </a:r>
            <a:r>
              <a:rPr lang="ru-RU" sz="2300" dirty="0" err="1"/>
              <a:t>аурудың</a:t>
            </a:r>
            <a:r>
              <a:rPr lang="ru-RU" sz="2300" dirty="0"/>
              <a:t> </a:t>
            </a:r>
            <a:r>
              <a:rPr lang="ru-RU" sz="2300" dirty="0" err="1"/>
              <a:t>жеңіл</a:t>
            </a:r>
            <a:r>
              <a:rPr lang="ru-RU" sz="2300" dirty="0"/>
              <a:t> </a:t>
            </a:r>
            <a:r>
              <a:rPr lang="ru-RU" sz="2300" dirty="0" err="1"/>
              <a:t>дәрежесінің</a:t>
            </a:r>
            <a:r>
              <a:rPr lang="ru-RU" sz="2300" dirty="0"/>
              <a:t> </a:t>
            </a:r>
            <a:r>
              <a:rPr lang="ru-RU" sz="2300" dirty="0" err="1"/>
              <a:t>көрінісі</a:t>
            </a:r>
            <a:r>
              <a:rPr lang="ru-RU" sz="2300" dirty="0"/>
              <a:t> </a:t>
            </a:r>
            <a:r>
              <a:rPr lang="ru-RU" sz="2300" dirty="0" err="1"/>
              <a:t>сәтті</a:t>
            </a:r>
            <a:r>
              <a:rPr lang="ru-RU" sz="2300" dirty="0"/>
              <a:t> </a:t>
            </a:r>
            <a:r>
              <a:rPr lang="ru-RU" sz="2300" dirty="0" err="1"/>
              <a:t>жақсы</a:t>
            </a:r>
            <a:r>
              <a:rPr lang="ru-RU" sz="2300" dirty="0"/>
              <a:t> </a:t>
            </a:r>
            <a:r>
              <a:rPr lang="ru-RU" sz="2300" dirty="0" err="1"/>
              <a:t>болуы</a:t>
            </a:r>
            <a:r>
              <a:rPr lang="ru-RU" sz="2300" dirty="0"/>
              <a:t> </a:t>
            </a:r>
            <a:r>
              <a:rPr lang="ru-RU" sz="2300" dirty="0" err="1"/>
              <a:t>мүмкін</a:t>
            </a:r>
            <a:r>
              <a:rPr lang="ru-RU" sz="2300" dirty="0"/>
              <a:t>, </a:t>
            </a:r>
            <a:r>
              <a:rPr lang="ru-RU" sz="2300" dirty="0" err="1"/>
              <a:t>қалпына</a:t>
            </a:r>
            <a:r>
              <a:rPr lang="ru-RU" sz="2300" dirty="0"/>
              <a:t> </a:t>
            </a:r>
            <a:r>
              <a:rPr lang="ru-RU" sz="2300" dirty="0" err="1"/>
              <a:t>келу</a:t>
            </a:r>
            <a:r>
              <a:rPr lang="ru-RU" sz="2300" dirty="0"/>
              <a:t> </a:t>
            </a:r>
            <a:r>
              <a:rPr lang="ru-RU" sz="2300" dirty="0" err="1"/>
              <a:t>салдарсыз</a:t>
            </a:r>
            <a:r>
              <a:rPr lang="ru-RU" sz="2300" dirty="0"/>
              <a:t> </a:t>
            </a:r>
            <a:r>
              <a:rPr lang="ru-RU" sz="2300" dirty="0" err="1"/>
              <a:t>жүруі</a:t>
            </a:r>
            <a:r>
              <a:rPr lang="ru-RU" sz="2300" dirty="0"/>
              <a:t> </a:t>
            </a:r>
            <a:r>
              <a:rPr lang="ru-RU" sz="2300" dirty="0" err="1"/>
              <a:t>мүмкін</a:t>
            </a:r>
            <a:r>
              <a:rPr lang="ru-RU" sz="2300" dirty="0"/>
              <a:t>.</a:t>
            </a:r>
          </a:p>
        </p:txBody>
      </p:sp>
    </p:spTree>
    <p:extLst>
      <p:ext uri="{BB962C8B-B14F-4D97-AF65-F5344CB8AC3E}">
        <p14:creationId xmlns:p14="http://schemas.microsoft.com/office/powerpoint/2010/main" val="33940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2F71FA-F015-483C-9BC1-4A8E39397FB3}"/>
              </a:ext>
            </a:extLst>
          </p:cNvPr>
          <p:cNvSpPr txBox="1"/>
          <p:nvPr/>
        </p:nvSpPr>
        <p:spPr>
          <a:xfrm>
            <a:off x="181155" y="197346"/>
            <a:ext cx="8704053" cy="6370975"/>
          </a:xfrm>
          <a:prstGeom prst="rect">
            <a:avLst/>
          </a:prstGeom>
          <a:noFill/>
        </p:spPr>
        <p:txBody>
          <a:bodyPr wrap="square">
            <a:spAutoFit/>
          </a:bodyPr>
          <a:lstStyle/>
          <a:p>
            <a:pPr indent="534988" algn="just"/>
            <a:r>
              <a:rPr lang="ru-RU" sz="2400" b="1" dirty="0" err="1">
                <a:solidFill>
                  <a:srgbClr val="FF0000"/>
                </a:solidFill>
              </a:rPr>
              <a:t>Созылмалы</a:t>
            </a:r>
            <a:r>
              <a:rPr lang="ru-RU" sz="2400" b="1" dirty="0">
                <a:solidFill>
                  <a:srgbClr val="FF0000"/>
                </a:solidFill>
              </a:rPr>
              <a:t> </a:t>
            </a:r>
            <a:r>
              <a:rPr lang="ru-RU" sz="2400" b="1" dirty="0" err="1">
                <a:solidFill>
                  <a:srgbClr val="FF0000"/>
                </a:solidFill>
              </a:rPr>
              <a:t>сәулелік</a:t>
            </a:r>
            <a:r>
              <a:rPr lang="ru-RU" sz="2400" b="1" dirty="0">
                <a:solidFill>
                  <a:srgbClr val="FF0000"/>
                </a:solidFill>
              </a:rPr>
              <a:t> ауру</a:t>
            </a:r>
          </a:p>
          <a:p>
            <a:pPr indent="534988" algn="just"/>
            <a:r>
              <a:rPr lang="ru-RU" sz="2400" dirty="0" err="1"/>
              <a:t>Сәулелік</a:t>
            </a:r>
            <a:r>
              <a:rPr lang="ru-RU" sz="2400" dirty="0"/>
              <a:t> </a:t>
            </a:r>
            <a:r>
              <a:rPr lang="ru-RU" sz="2400" dirty="0" err="1"/>
              <a:t>зақымданудың</a:t>
            </a:r>
            <a:r>
              <a:rPr lang="ru-RU" sz="2400" dirty="0"/>
              <a:t> </a:t>
            </a:r>
            <a:r>
              <a:rPr lang="ru-RU" sz="2400" dirty="0" err="1"/>
              <a:t>орташа</a:t>
            </a:r>
            <a:r>
              <a:rPr lang="ru-RU" sz="2400" dirty="0"/>
              <a:t> </a:t>
            </a:r>
            <a:r>
              <a:rPr lang="ru-RU" sz="2400" dirty="0" err="1"/>
              <a:t>дәрежесінде</a:t>
            </a:r>
            <a:r>
              <a:rPr lang="ru-RU" sz="2400" dirty="0"/>
              <a:t> </a:t>
            </a:r>
            <a:r>
              <a:rPr lang="ru-RU" sz="2400" dirty="0" err="1"/>
              <a:t>вегетативті-тамырлық</a:t>
            </a:r>
            <a:r>
              <a:rPr lang="ru-RU" sz="2400" dirty="0"/>
              <a:t> </a:t>
            </a:r>
            <a:r>
              <a:rPr lang="ru-RU" sz="2400" dirty="0" err="1"/>
              <a:t>бұзылыстар</a:t>
            </a:r>
            <a:r>
              <a:rPr lang="ru-RU" sz="2400" dirty="0"/>
              <a:t> мен </a:t>
            </a:r>
            <a:r>
              <a:rPr lang="ru-RU" sz="2400" dirty="0" err="1"/>
              <a:t>астеникалық</a:t>
            </a:r>
            <a:r>
              <a:rPr lang="ru-RU" sz="2400" dirty="0"/>
              <a:t> </a:t>
            </a:r>
            <a:r>
              <a:rPr lang="ru-RU" sz="2400" dirty="0" err="1"/>
              <a:t>көріністер</a:t>
            </a:r>
            <a:r>
              <a:rPr lang="ru-RU" sz="2400" dirty="0"/>
              <a:t> </a:t>
            </a:r>
            <a:r>
              <a:rPr lang="ru-RU" sz="2400" dirty="0" err="1"/>
              <a:t>айқынырақ</a:t>
            </a:r>
            <a:r>
              <a:rPr lang="ru-RU" sz="2400" dirty="0"/>
              <a:t> </a:t>
            </a:r>
            <a:r>
              <a:rPr lang="ru-RU" sz="2400" dirty="0" err="1"/>
              <a:t>байқалады</a:t>
            </a:r>
            <a:r>
              <a:rPr lang="ru-RU" sz="2400" dirty="0"/>
              <a:t>. Бас </a:t>
            </a:r>
            <a:r>
              <a:rPr lang="ru-RU" sz="2400" dirty="0" err="1"/>
              <a:t>айналу</a:t>
            </a:r>
            <a:r>
              <a:rPr lang="ru-RU" sz="2400" dirty="0"/>
              <a:t>, </a:t>
            </a:r>
            <a:r>
              <a:rPr lang="ru-RU" sz="2400" dirty="0" err="1"/>
              <a:t>эмоционалды</a:t>
            </a:r>
            <a:r>
              <a:rPr lang="ru-RU" sz="2400" dirty="0"/>
              <a:t> </a:t>
            </a:r>
            <a:r>
              <a:rPr lang="ru-RU" sz="2400" dirty="0" err="1"/>
              <a:t>лабильділік</a:t>
            </a:r>
            <a:r>
              <a:rPr lang="ru-RU" sz="2400" dirty="0"/>
              <a:t> пен </a:t>
            </a:r>
            <a:r>
              <a:rPr lang="ru-RU" sz="2400" dirty="0" err="1"/>
              <a:t>қозғыштықтың</a:t>
            </a:r>
            <a:r>
              <a:rPr lang="ru-RU" sz="2400" dirty="0"/>
              <a:t> </a:t>
            </a:r>
            <a:r>
              <a:rPr lang="ru-RU" sz="2400" dirty="0" err="1"/>
              <a:t>жоғарылауы</a:t>
            </a:r>
            <a:r>
              <a:rPr lang="ru-RU" sz="2400" dirty="0"/>
              <a:t>, </a:t>
            </a:r>
            <a:r>
              <a:rPr lang="ru-RU" sz="2400" dirty="0" err="1"/>
              <a:t>есте</a:t>
            </a:r>
            <a:r>
              <a:rPr lang="ru-RU" sz="2400" dirty="0"/>
              <a:t> </a:t>
            </a:r>
            <a:r>
              <a:rPr lang="ru-RU" sz="2400" dirty="0" err="1"/>
              <a:t>сақтаудың</a:t>
            </a:r>
            <a:r>
              <a:rPr lang="ru-RU" sz="2400" dirty="0"/>
              <a:t> </a:t>
            </a:r>
            <a:r>
              <a:rPr lang="ru-RU" sz="2400" dirty="0" err="1"/>
              <a:t>әлсіреуі</a:t>
            </a:r>
            <a:r>
              <a:rPr lang="ru-RU" sz="2400" dirty="0"/>
              <a:t> </a:t>
            </a:r>
            <a:r>
              <a:rPr lang="ru-RU" sz="2400" dirty="0" err="1"/>
              <a:t>және</a:t>
            </a:r>
            <a:r>
              <a:rPr lang="ru-RU" sz="2400" dirty="0"/>
              <a:t> </a:t>
            </a:r>
            <a:r>
              <a:rPr lang="ru-RU" sz="2400" dirty="0" err="1"/>
              <a:t>сананың</a:t>
            </a:r>
            <a:r>
              <a:rPr lang="ru-RU" sz="2400" dirty="0"/>
              <a:t> </a:t>
            </a:r>
            <a:r>
              <a:rPr lang="ru-RU" sz="2400" dirty="0" err="1"/>
              <a:t>жоғалуы</a:t>
            </a:r>
            <a:r>
              <a:rPr lang="ru-RU" sz="2400" dirty="0"/>
              <a:t> </a:t>
            </a:r>
            <a:r>
              <a:rPr lang="ru-RU" sz="2400" dirty="0" err="1"/>
              <a:t>мүмкін</a:t>
            </a:r>
            <a:r>
              <a:rPr lang="ru-RU" sz="2400" dirty="0"/>
              <a:t>.</a:t>
            </a:r>
          </a:p>
          <a:p>
            <a:pPr indent="534988" algn="just"/>
            <a:r>
              <a:rPr lang="ru-RU" sz="2400" dirty="0" err="1"/>
              <a:t>Трофикалық</a:t>
            </a:r>
            <a:r>
              <a:rPr lang="ru-RU" sz="2400" dirty="0"/>
              <a:t> </a:t>
            </a:r>
            <a:r>
              <a:rPr lang="ru-RU" sz="2400" dirty="0" err="1"/>
              <a:t>бұзылыстар</a:t>
            </a:r>
            <a:r>
              <a:rPr lang="ru-RU" sz="2400" dirty="0"/>
              <a:t> </a:t>
            </a:r>
            <a:r>
              <a:rPr lang="ru-RU" sz="2400" dirty="0" err="1"/>
              <a:t>қосылады</a:t>
            </a:r>
            <a:r>
              <a:rPr lang="ru-RU" sz="2400" dirty="0"/>
              <a:t>: алопеция, </a:t>
            </a:r>
            <a:r>
              <a:rPr lang="ru-RU" sz="2400" dirty="0" err="1"/>
              <a:t>дерматиттер</a:t>
            </a:r>
            <a:r>
              <a:rPr lang="ru-RU" sz="2400" dirty="0"/>
              <a:t>, </a:t>
            </a:r>
            <a:r>
              <a:rPr lang="ru-RU" sz="2400" dirty="0" err="1"/>
              <a:t>тырнақтардың</a:t>
            </a:r>
            <a:r>
              <a:rPr lang="ru-RU" sz="2400" dirty="0"/>
              <a:t> </a:t>
            </a:r>
            <a:r>
              <a:rPr lang="ru-RU" sz="2400" dirty="0" err="1"/>
              <a:t>деформациясы</a:t>
            </a:r>
            <a:r>
              <a:rPr lang="ru-RU" sz="2400" dirty="0"/>
              <a:t>. </a:t>
            </a:r>
            <a:r>
              <a:rPr lang="ru-RU" sz="2400" dirty="0" err="1"/>
              <a:t>Жүрек-қан</a:t>
            </a:r>
            <a:r>
              <a:rPr lang="ru-RU" sz="2400" dirty="0"/>
              <a:t> </a:t>
            </a:r>
            <a:r>
              <a:rPr lang="ru-RU" sz="2400" dirty="0" err="1"/>
              <a:t>тамырлары</a:t>
            </a:r>
            <a:r>
              <a:rPr lang="ru-RU" sz="2400" dirty="0"/>
              <a:t> </a:t>
            </a:r>
            <a:r>
              <a:rPr lang="ru-RU" sz="2400" dirty="0" err="1"/>
              <a:t>бұзылыстары</a:t>
            </a:r>
            <a:r>
              <a:rPr lang="ru-RU" sz="2400" dirty="0"/>
              <a:t> </a:t>
            </a:r>
            <a:r>
              <a:rPr lang="ru-RU" sz="2400" dirty="0" err="1"/>
              <a:t>тұрақты</a:t>
            </a:r>
            <a:r>
              <a:rPr lang="ru-RU" sz="2400" dirty="0"/>
              <a:t> </a:t>
            </a:r>
            <a:r>
              <a:rPr lang="ru-RU" sz="2400" dirty="0" err="1"/>
              <a:t>артериялық</a:t>
            </a:r>
            <a:r>
              <a:rPr lang="ru-RU" sz="2400" dirty="0"/>
              <a:t> </a:t>
            </a:r>
            <a:r>
              <a:rPr lang="ru-RU" sz="2400" dirty="0" err="1"/>
              <a:t>гипотензиямен</a:t>
            </a:r>
            <a:r>
              <a:rPr lang="ru-RU" sz="2400" dirty="0"/>
              <a:t>, </a:t>
            </a:r>
            <a:r>
              <a:rPr lang="ru-RU" sz="2400" dirty="0" err="1"/>
              <a:t>пароксизмальды</a:t>
            </a:r>
            <a:r>
              <a:rPr lang="ru-RU" sz="2400" dirty="0"/>
              <a:t> </a:t>
            </a:r>
            <a:r>
              <a:rPr lang="ru-RU" sz="2400" dirty="0" err="1"/>
              <a:t>тахикардиямен</a:t>
            </a:r>
            <a:r>
              <a:rPr lang="ru-RU" sz="2400" dirty="0"/>
              <a:t> </a:t>
            </a:r>
            <a:r>
              <a:rPr lang="ru-RU" sz="2400" dirty="0" err="1"/>
              <a:t>жүреді</a:t>
            </a:r>
            <a:r>
              <a:rPr lang="ru-RU" sz="2400" dirty="0"/>
              <a:t>.</a:t>
            </a:r>
          </a:p>
          <a:p>
            <a:pPr indent="534988" algn="just"/>
            <a:r>
              <a:rPr lang="ru-RU" sz="2400" dirty="0" err="1"/>
              <a:t>Созылмалы</a:t>
            </a:r>
            <a:r>
              <a:rPr lang="ru-RU" sz="2400" dirty="0"/>
              <a:t> </a:t>
            </a:r>
            <a:r>
              <a:rPr lang="ru-RU" sz="2400" dirty="0" err="1"/>
              <a:t>сәулелік</a:t>
            </a:r>
            <a:r>
              <a:rPr lang="ru-RU" sz="2400" dirty="0"/>
              <a:t> </a:t>
            </a:r>
            <a:r>
              <a:rPr lang="ru-RU" sz="2400" dirty="0" err="1"/>
              <a:t>аурудың</a:t>
            </a:r>
            <a:r>
              <a:rPr lang="ru-RU" sz="2400" dirty="0"/>
              <a:t> </a:t>
            </a:r>
            <a:r>
              <a:rPr lang="en-US" sz="2400" dirty="0"/>
              <a:t>II </a:t>
            </a:r>
            <a:r>
              <a:rPr lang="ru-RU" sz="2400" dirty="0" err="1"/>
              <a:t>дәрежесінде</a:t>
            </a:r>
            <a:r>
              <a:rPr lang="ru-RU" sz="2400" dirty="0"/>
              <a:t> </a:t>
            </a:r>
            <a:r>
              <a:rPr lang="ru-RU" sz="2400" dirty="0" err="1"/>
              <a:t>геморрагиялық</a:t>
            </a:r>
            <a:r>
              <a:rPr lang="ru-RU" sz="2400" dirty="0"/>
              <a:t> </a:t>
            </a:r>
            <a:r>
              <a:rPr lang="ru-RU" sz="2400" dirty="0" err="1"/>
              <a:t>құбылыстар</a:t>
            </a:r>
            <a:r>
              <a:rPr lang="ru-RU" sz="2400" dirty="0"/>
              <a:t> </a:t>
            </a:r>
            <a:r>
              <a:rPr lang="ru-RU" sz="2400" dirty="0" err="1"/>
              <a:t>тән</a:t>
            </a:r>
            <a:r>
              <a:rPr lang="ru-RU" sz="2400" dirty="0"/>
              <a:t>: </a:t>
            </a:r>
            <a:r>
              <a:rPr lang="ru-RU" sz="2400" dirty="0" err="1"/>
              <a:t>көптеген</a:t>
            </a:r>
            <a:r>
              <a:rPr lang="ru-RU" sz="2400" dirty="0"/>
              <a:t> </a:t>
            </a:r>
            <a:r>
              <a:rPr lang="ru-RU" sz="2400" dirty="0" err="1"/>
              <a:t>петехиялар</a:t>
            </a:r>
            <a:r>
              <a:rPr lang="ru-RU" sz="2400" dirty="0"/>
              <a:t> </a:t>
            </a:r>
            <a:r>
              <a:rPr lang="ru-RU" sz="2400" dirty="0" err="1"/>
              <a:t>және</a:t>
            </a:r>
            <a:r>
              <a:rPr lang="ru-RU" sz="2400" dirty="0"/>
              <a:t> </a:t>
            </a:r>
            <a:r>
              <a:rPr lang="ru-RU" sz="2400" dirty="0" err="1"/>
              <a:t>экхимоз</a:t>
            </a:r>
            <a:r>
              <a:rPr lang="ru-RU" sz="2400" dirty="0"/>
              <a:t>, </a:t>
            </a:r>
            <a:r>
              <a:rPr lang="ru-RU" sz="2400" dirty="0" err="1"/>
              <a:t>мұрыннан</a:t>
            </a:r>
            <a:r>
              <a:rPr lang="ru-RU" sz="2400" dirty="0"/>
              <a:t> </a:t>
            </a:r>
            <a:r>
              <a:rPr lang="ru-RU" sz="2400" dirty="0" err="1"/>
              <a:t>және</a:t>
            </a:r>
            <a:r>
              <a:rPr lang="ru-RU" sz="2400" dirty="0"/>
              <a:t> </a:t>
            </a:r>
            <a:r>
              <a:rPr lang="ru-RU" sz="2400" dirty="0" err="1"/>
              <a:t>қызыл</a:t>
            </a:r>
            <a:r>
              <a:rPr lang="ru-RU" sz="2400" dirty="0"/>
              <a:t> </a:t>
            </a:r>
            <a:r>
              <a:rPr lang="ru-RU" sz="2400" dirty="0" err="1"/>
              <a:t>иектен</a:t>
            </a:r>
            <a:r>
              <a:rPr lang="ru-RU" sz="2400" dirty="0"/>
              <a:t> </a:t>
            </a:r>
            <a:r>
              <a:rPr lang="ru-RU" sz="2400" dirty="0" err="1"/>
              <a:t>қан</a:t>
            </a:r>
            <a:r>
              <a:rPr lang="ru-RU" sz="2400" dirty="0"/>
              <a:t> кету.</a:t>
            </a:r>
          </a:p>
          <a:p>
            <a:pPr indent="534988" algn="just"/>
            <a:r>
              <a:rPr lang="ru-RU" sz="2400" dirty="0" err="1"/>
              <a:t>Гематологиялық</a:t>
            </a:r>
            <a:r>
              <a:rPr lang="ru-RU" sz="2400" dirty="0"/>
              <a:t> </a:t>
            </a:r>
            <a:r>
              <a:rPr lang="ru-RU" sz="2400" dirty="0" err="1"/>
              <a:t>типтік</a:t>
            </a:r>
            <a:r>
              <a:rPr lang="ru-RU" sz="2400" dirty="0"/>
              <a:t> </a:t>
            </a:r>
            <a:r>
              <a:rPr lang="ru-RU" sz="2400" dirty="0" err="1"/>
              <a:t>өзгерістер</a:t>
            </a:r>
            <a:r>
              <a:rPr lang="ru-RU" sz="2400" dirty="0"/>
              <a:t> лейкопения, тромбоцитопения; </a:t>
            </a:r>
            <a:r>
              <a:rPr lang="ru-RU" sz="2400" dirty="0" err="1"/>
              <a:t>сүйек</a:t>
            </a:r>
            <a:r>
              <a:rPr lang="ru-RU" sz="2400" dirty="0"/>
              <a:t> </a:t>
            </a:r>
            <a:r>
              <a:rPr lang="ru-RU" sz="2400" dirty="0" err="1"/>
              <a:t>кемігінде</a:t>
            </a:r>
            <a:r>
              <a:rPr lang="ru-RU" sz="2400" dirty="0"/>
              <a:t> - </a:t>
            </a:r>
            <a:r>
              <a:rPr lang="ru-RU" sz="2400" dirty="0" err="1"/>
              <a:t>барлық</a:t>
            </a:r>
            <a:r>
              <a:rPr lang="ru-RU" sz="2400" dirty="0"/>
              <a:t> </a:t>
            </a:r>
            <a:r>
              <a:rPr lang="ru-RU" sz="2400" dirty="0" err="1"/>
              <a:t>қан</a:t>
            </a:r>
            <a:r>
              <a:rPr lang="ru-RU" sz="2400" dirty="0"/>
              <a:t> </a:t>
            </a:r>
            <a:r>
              <a:rPr lang="ru-RU" sz="2400" dirty="0" err="1"/>
              <a:t>түзуші</a:t>
            </a:r>
            <a:r>
              <a:rPr lang="ru-RU" sz="2400" dirty="0"/>
              <a:t> </a:t>
            </a:r>
            <a:r>
              <a:rPr lang="ru-RU" sz="2400" dirty="0" err="1"/>
              <a:t>жүйелер</a:t>
            </a:r>
            <a:r>
              <a:rPr lang="ru-RU" sz="2400" dirty="0"/>
              <a:t> (</a:t>
            </a:r>
            <a:r>
              <a:rPr lang="ru-RU" sz="2400" dirty="0" err="1"/>
              <a:t>гемопоэтикалық</a:t>
            </a:r>
            <a:r>
              <a:rPr lang="ru-RU" sz="2400" dirty="0"/>
              <a:t>) </a:t>
            </a:r>
            <a:r>
              <a:rPr lang="ru-RU" sz="2400" dirty="0" err="1"/>
              <a:t>өскіндерінің</a:t>
            </a:r>
            <a:r>
              <a:rPr lang="ru-RU" sz="2400" dirty="0"/>
              <a:t> </a:t>
            </a:r>
            <a:r>
              <a:rPr lang="ru-RU" sz="2400" dirty="0" err="1"/>
              <a:t>гипоплазиясы</a:t>
            </a:r>
            <a:r>
              <a:rPr lang="ru-RU" sz="2400" dirty="0"/>
              <a:t> </a:t>
            </a:r>
            <a:r>
              <a:rPr lang="ru-RU" sz="2400" dirty="0" err="1"/>
              <a:t>жүреді</a:t>
            </a:r>
            <a:r>
              <a:rPr lang="ru-RU" sz="2400" dirty="0"/>
              <a:t>. </a:t>
            </a:r>
            <a:r>
              <a:rPr lang="ru-RU" sz="2400" dirty="0" err="1"/>
              <a:t>Барлық</a:t>
            </a:r>
            <a:r>
              <a:rPr lang="ru-RU" sz="2400" dirty="0"/>
              <a:t> </a:t>
            </a:r>
            <a:r>
              <a:rPr lang="ru-RU" sz="2400" dirty="0" err="1"/>
              <a:t>өзгерістер</a:t>
            </a:r>
            <a:r>
              <a:rPr lang="ru-RU" sz="2400" dirty="0"/>
              <a:t> </a:t>
            </a:r>
            <a:r>
              <a:rPr lang="ru-RU" sz="2400" dirty="0" err="1"/>
              <a:t>тұрақты</a:t>
            </a:r>
            <a:r>
              <a:rPr lang="ru-RU" sz="2400" dirty="0"/>
              <a:t> </a:t>
            </a:r>
            <a:r>
              <a:rPr lang="ru-RU" sz="2400" dirty="0" err="1"/>
              <a:t>болып</a:t>
            </a:r>
            <a:r>
              <a:rPr lang="ru-RU" sz="2400" dirty="0"/>
              <a:t> </a:t>
            </a:r>
            <a:r>
              <a:rPr lang="ru-RU" sz="2400" dirty="0" err="1"/>
              <a:t>табылады</a:t>
            </a:r>
            <a:r>
              <a:rPr lang="ru-RU" sz="2400" dirty="0"/>
              <a:t>.</a:t>
            </a:r>
          </a:p>
        </p:txBody>
      </p:sp>
    </p:spTree>
    <p:extLst>
      <p:ext uri="{BB962C8B-B14F-4D97-AF65-F5344CB8AC3E}">
        <p14:creationId xmlns:p14="http://schemas.microsoft.com/office/powerpoint/2010/main" val="3515132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B5CFF-764B-400A-BEDE-4C6D6A20E6C0}"/>
              </a:ext>
            </a:extLst>
          </p:cNvPr>
          <p:cNvSpPr txBox="1"/>
          <p:nvPr/>
        </p:nvSpPr>
        <p:spPr>
          <a:xfrm>
            <a:off x="146649" y="197346"/>
            <a:ext cx="8798943" cy="6370975"/>
          </a:xfrm>
          <a:prstGeom prst="rect">
            <a:avLst/>
          </a:prstGeom>
          <a:noFill/>
        </p:spPr>
        <p:txBody>
          <a:bodyPr wrap="square">
            <a:spAutoFit/>
          </a:bodyPr>
          <a:lstStyle/>
          <a:p>
            <a:pPr indent="534988" algn="just"/>
            <a:r>
              <a:rPr lang="ru-RU" sz="2400" b="1" dirty="0" err="1">
                <a:solidFill>
                  <a:srgbClr val="FF0000"/>
                </a:solidFill>
              </a:rPr>
              <a:t>Созылмалы</a:t>
            </a:r>
            <a:r>
              <a:rPr lang="ru-RU" sz="2400" b="1" dirty="0">
                <a:solidFill>
                  <a:srgbClr val="FF0000"/>
                </a:solidFill>
              </a:rPr>
              <a:t> </a:t>
            </a:r>
            <a:r>
              <a:rPr lang="ru-RU" sz="2400" b="1" dirty="0" err="1">
                <a:solidFill>
                  <a:srgbClr val="FF0000"/>
                </a:solidFill>
              </a:rPr>
              <a:t>сәулелік</a:t>
            </a:r>
            <a:r>
              <a:rPr lang="ru-RU" sz="2400" b="1" dirty="0">
                <a:solidFill>
                  <a:srgbClr val="FF0000"/>
                </a:solidFill>
              </a:rPr>
              <a:t> ауру</a:t>
            </a:r>
          </a:p>
          <a:p>
            <a:pPr indent="534988" algn="just"/>
            <a:r>
              <a:rPr lang="ru-RU" sz="2400" dirty="0" err="1"/>
              <a:t>Сәулелік</a:t>
            </a:r>
            <a:r>
              <a:rPr lang="ru-RU" sz="2400" dirty="0"/>
              <a:t> </a:t>
            </a:r>
            <a:r>
              <a:rPr lang="ru-RU" sz="2400" dirty="0" err="1"/>
              <a:t>аурудың</a:t>
            </a:r>
            <a:r>
              <a:rPr lang="ru-RU" sz="2400" dirty="0"/>
              <a:t> </a:t>
            </a:r>
            <a:r>
              <a:rPr lang="ru-RU" sz="2400" dirty="0" err="1"/>
              <a:t>ауыр</a:t>
            </a:r>
            <a:r>
              <a:rPr lang="ru-RU" sz="2400" dirty="0"/>
              <a:t> </a:t>
            </a:r>
            <a:r>
              <a:rPr lang="ru-RU" sz="2400" dirty="0" err="1"/>
              <a:t>дәрежесі</a:t>
            </a:r>
            <a:r>
              <a:rPr lang="ru-RU" sz="2400" dirty="0"/>
              <a:t> </a:t>
            </a:r>
            <a:r>
              <a:rPr lang="ru-RU" sz="2400" dirty="0" err="1"/>
              <a:t>ұлпалар</a:t>
            </a:r>
            <a:r>
              <a:rPr lang="ru-RU" sz="2400" dirty="0"/>
              <a:t> мен </a:t>
            </a:r>
            <a:r>
              <a:rPr lang="ru-RU" sz="2400" dirty="0" err="1"/>
              <a:t>мүшелердегі</a:t>
            </a:r>
            <a:r>
              <a:rPr lang="ru-RU" sz="2400" dirty="0"/>
              <a:t> </a:t>
            </a:r>
            <a:r>
              <a:rPr lang="ru-RU" sz="2400" dirty="0" err="1"/>
              <a:t>дистрофиялық</a:t>
            </a:r>
            <a:r>
              <a:rPr lang="ru-RU" sz="2400" dirty="0"/>
              <a:t> </a:t>
            </a:r>
            <a:r>
              <a:rPr lang="ru-RU" sz="2400" dirty="0" err="1"/>
              <a:t>өзгерістермен</a:t>
            </a:r>
            <a:r>
              <a:rPr lang="ru-RU" sz="2400" dirty="0"/>
              <a:t> </a:t>
            </a:r>
            <a:r>
              <a:rPr lang="ru-RU" sz="2400" dirty="0" err="1"/>
              <a:t>сипатталады</a:t>
            </a:r>
            <a:r>
              <a:rPr lang="ru-RU" sz="2400" dirty="0"/>
              <a:t>, </a:t>
            </a:r>
            <a:r>
              <a:rPr lang="ru-RU" sz="2400" dirty="0" err="1"/>
              <a:t>бұлар</a:t>
            </a:r>
            <a:r>
              <a:rPr lang="ru-RU" sz="2400" dirty="0"/>
              <a:t> </a:t>
            </a:r>
            <a:r>
              <a:rPr lang="ru-RU" sz="2400" dirty="0" err="1"/>
              <a:t>организмнің</a:t>
            </a:r>
            <a:r>
              <a:rPr lang="ru-RU" sz="2400" dirty="0"/>
              <a:t> </a:t>
            </a:r>
            <a:r>
              <a:rPr lang="ru-RU" sz="2400" dirty="0" err="1"/>
              <a:t>регенеративті</a:t>
            </a:r>
            <a:r>
              <a:rPr lang="ru-RU" sz="2400" dirty="0"/>
              <a:t> </a:t>
            </a:r>
            <a:r>
              <a:rPr lang="ru-RU" sz="2400" dirty="0" err="1"/>
              <a:t>мүмкіндіктерімен</a:t>
            </a:r>
            <a:r>
              <a:rPr lang="ru-RU" sz="2400" dirty="0"/>
              <a:t> </a:t>
            </a:r>
            <a:r>
              <a:rPr lang="ru-RU" sz="2400" dirty="0" err="1"/>
              <a:t>өтелмейді</a:t>
            </a:r>
            <a:r>
              <a:rPr lang="ru-RU" sz="2400" dirty="0"/>
              <a:t>. </a:t>
            </a:r>
          </a:p>
          <a:p>
            <a:pPr indent="534988" algn="just"/>
            <a:r>
              <a:rPr lang="ru-RU" sz="2400" dirty="0" err="1"/>
              <a:t>Клиникалық</a:t>
            </a:r>
            <a:r>
              <a:rPr lang="ru-RU" sz="2400" dirty="0"/>
              <a:t> </a:t>
            </a:r>
            <a:r>
              <a:rPr lang="ru-RU" sz="2400" dirty="0" err="1"/>
              <a:t>симптомдары</a:t>
            </a:r>
            <a:r>
              <a:rPr lang="ru-RU" sz="2400" dirty="0"/>
              <a:t> </a:t>
            </a:r>
            <a:r>
              <a:rPr lang="ru-RU" sz="2400" dirty="0" err="1"/>
              <a:t>прогрессивті</a:t>
            </a:r>
            <a:r>
              <a:rPr lang="ru-RU" sz="2400" dirty="0"/>
              <a:t> </a:t>
            </a:r>
            <a:r>
              <a:rPr lang="ru-RU" sz="2400" dirty="0" err="1"/>
              <a:t>дамуымен</a:t>
            </a:r>
            <a:r>
              <a:rPr lang="ru-RU" sz="2400" dirty="0"/>
              <a:t> </a:t>
            </a:r>
            <a:r>
              <a:rPr lang="ru-RU" sz="2400" dirty="0" err="1"/>
              <a:t>көрініс</a:t>
            </a:r>
            <a:r>
              <a:rPr lang="ru-RU" sz="2400" dirty="0"/>
              <a:t> </a:t>
            </a:r>
            <a:r>
              <a:rPr lang="ru-RU" sz="2400" dirty="0" err="1"/>
              <a:t>береді</a:t>
            </a:r>
            <a:r>
              <a:rPr lang="ru-RU" sz="2400" dirty="0"/>
              <a:t>, </a:t>
            </a:r>
            <a:r>
              <a:rPr lang="ru-RU" sz="2400" dirty="0" err="1"/>
              <a:t>оған</a:t>
            </a:r>
            <a:r>
              <a:rPr lang="ru-RU" sz="2400" dirty="0"/>
              <a:t> </a:t>
            </a:r>
            <a:r>
              <a:rPr lang="ru-RU" sz="2400" dirty="0" err="1"/>
              <a:t>қосымша</a:t>
            </a:r>
            <a:r>
              <a:rPr lang="ru-RU" sz="2400" dirty="0"/>
              <a:t> интоксикация синдромы </a:t>
            </a:r>
            <a:r>
              <a:rPr lang="ru-RU" sz="2400" dirty="0" err="1"/>
              <a:t>және</a:t>
            </a:r>
            <a:r>
              <a:rPr lang="ru-RU" sz="2400" dirty="0"/>
              <a:t> </a:t>
            </a:r>
            <a:r>
              <a:rPr lang="ru-RU" sz="2400" dirty="0" err="1"/>
              <a:t>инфекциялық</a:t>
            </a:r>
            <a:r>
              <a:rPr lang="ru-RU" sz="2400" dirty="0"/>
              <a:t> </a:t>
            </a:r>
            <a:r>
              <a:rPr lang="ru-RU" sz="2400" dirty="0" err="1"/>
              <a:t>асқынулар</a:t>
            </a:r>
            <a:r>
              <a:rPr lang="ru-RU" sz="2400" dirty="0"/>
              <a:t>, </a:t>
            </a:r>
            <a:r>
              <a:rPr lang="ru-RU" sz="2400" dirty="0" err="1"/>
              <a:t>соның</a:t>
            </a:r>
            <a:r>
              <a:rPr lang="ru-RU" sz="2400" dirty="0"/>
              <a:t> </a:t>
            </a:r>
            <a:r>
              <a:rPr lang="ru-RU" sz="2400" dirty="0" err="1"/>
              <a:t>ішінде</a:t>
            </a:r>
            <a:r>
              <a:rPr lang="ru-RU" sz="2400" dirty="0"/>
              <a:t> сепсис </a:t>
            </a:r>
            <a:r>
              <a:rPr lang="ru-RU" sz="2400" dirty="0" err="1"/>
              <a:t>қосылады</a:t>
            </a:r>
            <a:r>
              <a:rPr lang="ru-RU" sz="2400" dirty="0"/>
              <a:t>.</a:t>
            </a:r>
          </a:p>
          <a:p>
            <a:pPr indent="534988" algn="just"/>
            <a:r>
              <a:rPr lang="ru-RU" sz="2400" dirty="0" err="1"/>
              <a:t>Күрт</a:t>
            </a:r>
            <a:r>
              <a:rPr lang="ru-RU" sz="2400" dirty="0"/>
              <a:t> </a:t>
            </a:r>
            <a:r>
              <a:rPr lang="ru-RU" sz="2400" dirty="0" err="1"/>
              <a:t>астенизация</a:t>
            </a:r>
            <a:r>
              <a:rPr lang="ru-RU" sz="2400" dirty="0"/>
              <a:t> (</a:t>
            </a:r>
            <a:r>
              <a:rPr lang="ru-RU" sz="2400" dirty="0" err="1"/>
              <a:t>әлсіздік</a:t>
            </a:r>
            <a:r>
              <a:rPr lang="ru-RU" sz="2400" dirty="0"/>
              <a:t>), </a:t>
            </a:r>
            <a:r>
              <a:rPr lang="ru-RU" sz="2400" dirty="0" err="1"/>
              <a:t>тұрақты</a:t>
            </a:r>
            <a:r>
              <a:rPr lang="ru-RU" sz="2400" dirty="0"/>
              <a:t> бас </a:t>
            </a:r>
            <a:r>
              <a:rPr lang="ru-RU" sz="2400" dirty="0" err="1"/>
              <a:t>аурулары</a:t>
            </a:r>
            <a:r>
              <a:rPr lang="ru-RU" sz="2400" dirty="0"/>
              <a:t>, </a:t>
            </a:r>
            <a:r>
              <a:rPr lang="ru-RU" sz="2400" dirty="0" err="1"/>
              <a:t>ұйқысыздық</a:t>
            </a:r>
            <a:r>
              <a:rPr lang="ru-RU" sz="2400" dirty="0"/>
              <a:t>, </a:t>
            </a:r>
            <a:r>
              <a:rPr lang="ru-RU" sz="2400" dirty="0" err="1"/>
              <a:t>бірнеше</a:t>
            </a:r>
            <a:r>
              <a:rPr lang="ru-RU" sz="2400" dirty="0"/>
              <a:t> </a:t>
            </a:r>
            <a:r>
              <a:rPr lang="ru-RU" sz="2400" dirty="0" err="1"/>
              <a:t>рет</a:t>
            </a:r>
            <a:r>
              <a:rPr lang="ru-RU" sz="2400" dirty="0"/>
              <a:t> </a:t>
            </a:r>
            <a:r>
              <a:rPr lang="ru-RU" sz="2400" dirty="0" err="1"/>
              <a:t>қан</a:t>
            </a:r>
            <a:r>
              <a:rPr lang="ru-RU" sz="2400" dirty="0"/>
              <a:t> </a:t>
            </a:r>
            <a:r>
              <a:rPr lang="ru-RU" sz="2400" dirty="0" err="1"/>
              <a:t>құйылуы</a:t>
            </a:r>
            <a:r>
              <a:rPr lang="ru-RU" sz="2400" dirty="0"/>
              <a:t> </a:t>
            </a:r>
            <a:r>
              <a:rPr lang="ru-RU" sz="2400" dirty="0" err="1"/>
              <a:t>және</a:t>
            </a:r>
            <a:r>
              <a:rPr lang="ru-RU" sz="2400" dirty="0"/>
              <a:t> </a:t>
            </a:r>
            <a:r>
              <a:rPr lang="ru-RU" sz="2400" dirty="0" err="1"/>
              <a:t>бірнеше</a:t>
            </a:r>
            <a:r>
              <a:rPr lang="ru-RU" sz="2400" dirty="0"/>
              <a:t> </a:t>
            </a:r>
            <a:r>
              <a:rPr lang="ru-RU" sz="2400" dirty="0" err="1"/>
              <a:t>рет</a:t>
            </a:r>
            <a:r>
              <a:rPr lang="ru-RU" sz="2400" dirty="0"/>
              <a:t> </a:t>
            </a:r>
            <a:r>
              <a:rPr lang="ru-RU" sz="2400" dirty="0" err="1"/>
              <a:t>қан</a:t>
            </a:r>
            <a:r>
              <a:rPr lang="ru-RU" sz="2400" dirty="0"/>
              <a:t> </a:t>
            </a:r>
            <a:r>
              <a:rPr lang="ru-RU" sz="2400" dirty="0" err="1"/>
              <a:t>кетулер</a:t>
            </a:r>
            <a:r>
              <a:rPr lang="ru-RU" sz="2400" dirty="0"/>
              <a:t>, </a:t>
            </a:r>
            <a:r>
              <a:rPr lang="ru-RU" sz="2400" dirty="0" err="1"/>
              <a:t>тістердің</a:t>
            </a:r>
            <a:r>
              <a:rPr lang="ru-RU" sz="2400" dirty="0"/>
              <a:t> </a:t>
            </a:r>
            <a:r>
              <a:rPr lang="ru-RU" sz="2400" dirty="0" err="1"/>
              <a:t>босауы</a:t>
            </a:r>
            <a:r>
              <a:rPr lang="ru-RU" sz="2400" dirty="0"/>
              <a:t> </a:t>
            </a:r>
            <a:r>
              <a:rPr lang="ru-RU" sz="2400" dirty="0" err="1"/>
              <a:t>және</a:t>
            </a:r>
            <a:r>
              <a:rPr lang="ru-RU" sz="2400" dirty="0"/>
              <a:t> </a:t>
            </a:r>
            <a:r>
              <a:rPr lang="ru-RU" sz="2400" dirty="0" err="1"/>
              <a:t>түсуі</a:t>
            </a:r>
            <a:r>
              <a:rPr lang="ru-RU" sz="2400" dirty="0"/>
              <a:t>, </a:t>
            </a:r>
            <a:r>
              <a:rPr lang="ru-RU" sz="2400" dirty="0" err="1"/>
              <a:t>шырышты</a:t>
            </a:r>
            <a:r>
              <a:rPr lang="ru-RU" sz="2400" dirty="0"/>
              <a:t> </a:t>
            </a:r>
            <a:r>
              <a:rPr lang="ru-RU" sz="2400" dirty="0" err="1"/>
              <a:t>қабаттардағы</a:t>
            </a:r>
            <a:r>
              <a:rPr lang="ru-RU" sz="2400" dirty="0"/>
              <a:t> </a:t>
            </a:r>
            <a:r>
              <a:rPr lang="ru-RU" sz="2400" dirty="0" err="1"/>
              <a:t>ойық</a:t>
            </a:r>
            <a:r>
              <a:rPr lang="ru-RU" sz="2400" dirty="0"/>
              <a:t> </a:t>
            </a:r>
            <a:r>
              <a:rPr lang="ru-RU" sz="2400" dirty="0" err="1"/>
              <a:t>жаралы-некротикалық</a:t>
            </a:r>
            <a:r>
              <a:rPr lang="ru-RU" sz="2400" dirty="0"/>
              <a:t> </a:t>
            </a:r>
            <a:r>
              <a:rPr lang="ru-RU" sz="2400" dirty="0" err="1"/>
              <a:t>өзгерістер</a:t>
            </a:r>
            <a:r>
              <a:rPr lang="ru-RU" sz="2400" dirty="0"/>
              <a:t>, </a:t>
            </a:r>
            <a:r>
              <a:rPr lang="ru-RU" sz="2400" dirty="0" err="1"/>
              <a:t>толық</a:t>
            </a:r>
            <a:r>
              <a:rPr lang="ru-RU" sz="2400" dirty="0"/>
              <a:t> </a:t>
            </a:r>
            <a:r>
              <a:rPr lang="ru-RU" sz="2400" dirty="0" err="1"/>
              <a:t>шаш</a:t>
            </a:r>
            <a:r>
              <a:rPr lang="ru-RU" sz="2400" dirty="0"/>
              <a:t> </a:t>
            </a:r>
            <a:r>
              <a:rPr lang="ru-RU" sz="2400" dirty="0" err="1"/>
              <a:t>түсуі</a:t>
            </a:r>
            <a:r>
              <a:rPr lang="ru-RU" sz="2400" dirty="0"/>
              <a:t> </a:t>
            </a:r>
            <a:r>
              <a:rPr lang="ru-RU" sz="2400" dirty="0" err="1"/>
              <a:t>байқалады</a:t>
            </a:r>
            <a:r>
              <a:rPr lang="ru-RU" sz="2400" dirty="0"/>
              <a:t>.</a:t>
            </a:r>
          </a:p>
          <a:p>
            <a:pPr indent="534988" algn="just"/>
            <a:r>
              <a:rPr lang="ru-RU" sz="2400" dirty="0" err="1"/>
              <a:t>Перифериялық</a:t>
            </a:r>
            <a:r>
              <a:rPr lang="ru-RU" sz="2400" dirty="0"/>
              <a:t> </a:t>
            </a:r>
            <a:r>
              <a:rPr lang="ru-RU" sz="2400" dirty="0" err="1"/>
              <a:t>қандағы</a:t>
            </a:r>
            <a:r>
              <a:rPr lang="ru-RU" sz="2400" dirty="0"/>
              <a:t>, </a:t>
            </a:r>
            <a:r>
              <a:rPr lang="ru-RU" sz="2400" dirty="0" err="1"/>
              <a:t>биохимиялық</a:t>
            </a:r>
            <a:r>
              <a:rPr lang="ru-RU" sz="2400" dirty="0"/>
              <a:t> </a:t>
            </a:r>
            <a:r>
              <a:rPr lang="ru-RU" sz="2400" dirty="0" err="1"/>
              <a:t>көрсеткіштердегі</a:t>
            </a:r>
            <a:r>
              <a:rPr lang="ru-RU" sz="2400" dirty="0"/>
              <a:t>, </a:t>
            </a:r>
            <a:r>
              <a:rPr lang="ru-RU" sz="2400" dirty="0" err="1"/>
              <a:t>сүйек</a:t>
            </a:r>
            <a:r>
              <a:rPr lang="ru-RU" sz="2400" dirty="0"/>
              <a:t> </a:t>
            </a:r>
            <a:r>
              <a:rPr lang="ru-RU" sz="2400" dirty="0" err="1"/>
              <a:t>кемігіндегі</a:t>
            </a:r>
            <a:r>
              <a:rPr lang="ru-RU" sz="2400" dirty="0"/>
              <a:t> </a:t>
            </a:r>
            <a:r>
              <a:rPr lang="ru-RU" sz="2400" dirty="0" err="1"/>
              <a:t>өзгерістер</a:t>
            </a:r>
            <a:r>
              <a:rPr lang="ru-RU" sz="2400" dirty="0"/>
              <a:t> </a:t>
            </a:r>
            <a:r>
              <a:rPr lang="ru-RU" sz="2400" dirty="0" err="1"/>
              <a:t>айқын</a:t>
            </a:r>
            <a:r>
              <a:rPr lang="ru-RU" sz="2400" dirty="0"/>
              <a:t> </a:t>
            </a:r>
            <a:r>
              <a:rPr lang="ru-RU" sz="2400" dirty="0" err="1"/>
              <a:t>терең</a:t>
            </a:r>
            <a:r>
              <a:rPr lang="ru-RU" sz="2400" dirty="0"/>
              <a:t> </a:t>
            </a:r>
            <a:r>
              <a:rPr lang="ru-RU" sz="2400" dirty="0" err="1"/>
              <a:t>сипаттарымен</a:t>
            </a:r>
            <a:r>
              <a:rPr lang="ru-RU" sz="2400" dirty="0"/>
              <a:t> </a:t>
            </a:r>
            <a:r>
              <a:rPr lang="ru-RU" sz="2400" dirty="0" err="1"/>
              <a:t>көрінеді</a:t>
            </a:r>
            <a:r>
              <a:rPr lang="ru-RU" sz="2400" dirty="0"/>
              <a:t>.</a:t>
            </a:r>
          </a:p>
          <a:p>
            <a:pPr indent="534988" algn="just"/>
            <a:r>
              <a:rPr lang="ru-RU" sz="2400" dirty="0" err="1"/>
              <a:t>Созылмалы</a:t>
            </a:r>
            <a:r>
              <a:rPr lang="ru-RU" sz="2400" dirty="0"/>
              <a:t> </a:t>
            </a:r>
            <a:r>
              <a:rPr lang="ru-RU" sz="2400" dirty="0" err="1"/>
              <a:t>сәулелік</a:t>
            </a:r>
            <a:r>
              <a:rPr lang="ru-RU" sz="2400" dirty="0"/>
              <a:t> </a:t>
            </a:r>
            <a:r>
              <a:rPr lang="ru-RU" sz="2400" dirty="0" err="1"/>
              <a:t>аурудың</a:t>
            </a:r>
            <a:r>
              <a:rPr lang="ru-RU" sz="2400" dirty="0"/>
              <a:t> </a:t>
            </a:r>
            <a:r>
              <a:rPr lang="ru-RU" sz="2400" dirty="0" err="1"/>
              <a:t>өте</a:t>
            </a:r>
            <a:r>
              <a:rPr lang="ru-RU" sz="2400" dirty="0"/>
              <a:t> </a:t>
            </a:r>
            <a:r>
              <a:rPr lang="ru-RU" sz="2400" dirty="0" err="1"/>
              <a:t>ауыр</a:t>
            </a:r>
            <a:r>
              <a:rPr lang="ru-RU" sz="2400" dirty="0"/>
              <a:t> </a:t>
            </a:r>
            <a:r>
              <a:rPr lang="ru-RU" sz="2400" dirty="0" err="1"/>
              <a:t>дәрежесіндегі</a:t>
            </a:r>
            <a:r>
              <a:rPr lang="ru-RU" sz="2400" dirty="0"/>
              <a:t> </a:t>
            </a:r>
            <a:r>
              <a:rPr lang="en-US" sz="2400" dirty="0"/>
              <a:t>IV </a:t>
            </a:r>
            <a:r>
              <a:rPr lang="ru-RU" sz="2400" dirty="0" err="1"/>
              <a:t>дәрежесінде</a:t>
            </a:r>
            <a:r>
              <a:rPr lang="ru-RU" sz="2400" dirty="0"/>
              <a:t> </a:t>
            </a:r>
            <a:r>
              <a:rPr lang="ru-RU" sz="2400" dirty="0" err="1"/>
              <a:t>патологиялық</a:t>
            </a:r>
            <a:r>
              <a:rPr lang="ru-RU" sz="2400" dirty="0"/>
              <a:t> </a:t>
            </a:r>
            <a:r>
              <a:rPr lang="ru-RU" sz="2400" dirty="0" err="1"/>
              <a:t>өзгерістердің</a:t>
            </a:r>
            <a:r>
              <a:rPr lang="ru-RU" sz="2400" dirty="0"/>
              <a:t> </a:t>
            </a:r>
            <a:r>
              <a:rPr lang="ru-RU" sz="2400" dirty="0" err="1"/>
              <a:t>өршуі</a:t>
            </a:r>
            <a:r>
              <a:rPr lang="ru-RU" sz="2400" dirty="0"/>
              <a:t> (прогрессия) </a:t>
            </a:r>
            <a:r>
              <a:rPr lang="ru-RU" sz="2400" dirty="0" err="1"/>
              <a:t>тұрақты</a:t>
            </a:r>
            <a:r>
              <a:rPr lang="ru-RU" sz="2400" dirty="0"/>
              <a:t> </a:t>
            </a:r>
            <a:r>
              <a:rPr lang="ru-RU" sz="2400" dirty="0" err="1"/>
              <a:t>және</a:t>
            </a:r>
            <a:r>
              <a:rPr lang="ru-RU" sz="2400" dirty="0"/>
              <a:t> тез </a:t>
            </a:r>
            <a:r>
              <a:rPr lang="ru-RU" sz="2400" dirty="0" err="1"/>
              <a:t>жүреді</a:t>
            </a:r>
            <a:r>
              <a:rPr lang="ru-RU" sz="2400" dirty="0"/>
              <a:t>, </a:t>
            </a:r>
            <a:r>
              <a:rPr lang="ru-RU" sz="2400" dirty="0" err="1"/>
              <a:t>бұл</a:t>
            </a:r>
            <a:r>
              <a:rPr lang="ru-RU" sz="2400" dirty="0"/>
              <a:t> </a:t>
            </a:r>
            <a:r>
              <a:rPr lang="ru-RU" sz="2400" dirty="0" err="1"/>
              <a:t>сөзсіз</a:t>
            </a:r>
            <a:r>
              <a:rPr lang="ru-RU" sz="2400" dirty="0"/>
              <a:t> </a:t>
            </a:r>
            <a:r>
              <a:rPr lang="ru-RU" sz="2400" dirty="0" err="1"/>
              <a:t>өлімге</a:t>
            </a:r>
            <a:r>
              <a:rPr lang="ru-RU" sz="2400" dirty="0"/>
              <a:t> </a:t>
            </a:r>
            <a:r>
              <a:rPr lang="ru-RU" sz="2400" dirty="0" err="1"/>
              <a:t>әкеледі</a:t>
            </a:r>
            <a:r>
              <a:rPr lang="ru-RU" sz="2400" dirty="0"/>
              <a:t>.</a:t>
            </a:r>
          </a:p>
        </p:txBody>
      </p:sp>
    </p:spTree>
    <p:extLst>
      <p:ext uri="{BB962C8B-B14F-4D97-AF65-F5344CB8AC3E}">
        <p14:creationId xmlns:p14="http://schemas.microsoft.com/office/powerpoint/2010/main" val="3574880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33"/>
          <p:cNvSpPr>
            <a:spLocks noGrp="1"/>
          </p:cNvSpPr>
          <p:nvPr>
            <p:ph type="title"/>
          </p:nvPr>
        </p:nvSpPr>
        <p:spPr>
          <a:xfrm>
            <a:off x="631825" y="249936"/>
            <a:ext cx="7924800" cy="435864"/>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kk-KZ" sz="3200" b="1" i="0" u="none" dirty="0">
                <a:solidFill>
                  <a:schemeClr val="dk2"/>
                </a:solidFill>
                <a:latin typeface="Arial"/>
                <a:ea typeface="Arial"/>
                <a:cs typeface="Arial"/>
                <a:sym typeface="Arial"/>
              </a:rPr>
              <a:t/>
            </a:r>
            <a:br>
              <a:rPr lang="kk-KZ" sz="3200" b="1" i="0" u="none" dirty="0">
                <a:solidFill>
                  <a:schemeClr val="dk2"/>
                </a:solidFill>
                <a:latin typeface="Arial"/>
                <a:ea typeface="Arial"/>
                <a:cs typeface="Arial"/>
                <a:sym typeface="Arial"/>
              </a:rPr>
            </a:br>
            <a:r>
              <a:rPr lang="kk-KZ" sz="2000" b="1" i="0" u="none" dirty="0">
                <a:solidFill>
                  <a:srgbClr val="FF0000"/>
                </a:solidFill>
                <a:latin typeface="Arial"/>
                <a:ea typeface="Arial"/>
                <a:cs typeface="Arial"/>
                <a:sym typeface="Arial"/>
              </a:rPr>
              <a:t>ТЕРІНІҢ ЖЕРГІЛІКТІ РАДИАЦИЯЛЫҚ РЕАКЦИЯЛАРЫ</a:t>
            </a:r>
            <a:endParaRPr sz="2000" dirty="0">
              <a:solidFill>
                <a:srgbClr val="FF0000"/>
              </a:solidFill>
            </a:endParaRPr>
          </a:p>
        </p:txBody>
      </p:sp>
      <p:sp>
        <p:nvSpPr>
          <p:cNvPr id="386" name="Google Shape;386;p33"/>
          <p:cNvSpPr txBox="1">
            <a:spLocks noGrp="1"/>
          </p:cNvSpPr>
          <p:nvPr>
            <p:ph type="body" idx="1"/>
          </p:nvPr>
        </p:nvSpPr>
        <p:spPr>
          <a:xfrm>
            <a:off x="155448" y="685800"/>
            <a:ext cx="8655431" cy="5276088"/>
          </a:xfrm>
          <a:prstGeom prst="rect">
            <a:avLst/>
          </a:prstGeom>
          <a:noFill/>
          <a:ln>
            <a:noFill/>
          </a:ln>
        </p:spPr>
        <p:txBody>
          <a:bodyPr spcFirstLastPara="1" wrap="square" lIns="91425" tIns="45700" rIns="91425" bIns="45700" anchor="t" anchorCtr="0">
            <a:noAutofit/>
          </a:bodyPr>
          <a:lstStyle/>
          <a:p>
            <a:pPr marL="92075" marR="0" lvl="0" indent="369888" algn="just" rtl="0">
              <a:lnSpc>
                <a:spcPct val="100000"/>
              </a:lnSpc>
              <a:spcBef>
                <a:spcPts val="0"/>
              </a:spcBef>
              <a:spcAft>
                <a:spcPts val="0"/>
              </a:spcAft>
              <a:buClr>
                <a:schemeClr val="dk1"/>
              </a:buClr>
              <a:buSzPts val="1800"/>
              <a:buFont typeface="Noto Sans Symbols"/>
              <a:buChar char="●"/>
            </a:pPr>
            <a:r>
              <a:rPr lang="kk-KZ" sz="2800" b="0" i="0" u="none" dirty="0">
                <a:solidFill>
                  <a:schemeClr val="dk1"/>
                </a:solidFill>
                <a:latin typeface="Arial"/>
                <a:ea typeface="Arial"/>
                <a:cs typeface="Arial"/>
                <a:sym typeface="Arial"/>
              </a:rPr>
              <a:t>Терінің иондаушы сәулеленуіне </a:t>
            </a:r>
            <a:r>
              <a:rPr lang="kk-KZ" sz="2800" b="1" i="0" u="none" dirty="0">
                <a:solidFill>
                  <a:schemeClr val="dk1"/>
                </a:solidFill>
                <a:latin typeface="Arial"/>
                <a:ea typeface="Arial"/>
                <a:cs typeface="Arial"/>
                <a:sym typeface="Arial"/>
              </a:rPr>
              <a:t>бірнеше рет (созылмалы) әсер ету </a:t>
            </a:r>
            <a:r>
              <a:rPr lang="kk-KZ" sz="2800" b="0" i="0" u="none" dirty="0">
                <a:solidFill>
                  <a:schemeClr val="dk1"/>
                </a:solidFill>
                <a:latin typeface="Arial"/>
                <a:ea typeface="Arial"/>
                <a:cs typeface="Arial"/>
                <a:sym typeface="Arial"/>
              </a:rPr>
              <a:t>нәтижесінде пайда болады</a:t>
            </a:r>
          </a:p>
          <a:p>
            <a:pPr marL="92075" lvl="0" indent="369888" algn="just">
              <a:spcBef>
                <a:spcPts val="0"/>
              </a:spcBef>
              <a:buClr>
                <a:schemeClr val="dk1"/>
              </a:buClr>
              <a:buSzPts val="1800"/>
              <a:buFont typeface="Noto Sans Symbols"/>
              <a:buChar char="●"/>
            </a:pPr>
            <a:r>
              <a:rPr lang="kk-KZ" sz="2800" b="0" i="0" u="none" dirty="0">
                <a:solidFill>
                  <a:schemeClr val="dk1"/>
                </a:solidFill>
                <a:latin typeface="Arial"/>
                <a:ea typeface="Arial"/>
                <a:cs typeface="Arial"/>
                <a:sym typeface="Arial"/>
              </a:rPr>
              <a:t>Радиациялық реакциялардың </a:t>
            </a:r>
            <a:r>
              <a:rPr lang="kk-KZ" sz="2800" dirty="0">
                <a:solidFill>
                  <a:schemeClr val="dk1"/>
                </a:solidFill>
                <a:latin typeface="Arial"/>
                <a:ea typeface="Arial"/>
                <a:cs typeface="Arial"/>
                <a:sym typeface="Arial"/>
              </a:rPr>
              <a:t>клиникалық ағымы өтпелі, </a:t>
            </a:r>
            <a:r>
              <a:rPr lang="kk-KZ" sz="2800" b="0" i="0" u="none" dirty="0">
                <a:solidFill>
                  <a:schemeClr val="dk1"/>
                </a:solidFill>
                <a:latin typeface="Arial"/>
                <a:ea typeface="Arial"/>
                <a:cs typeface="Arial"/>
                <a:sym typeface="Arial"/>
              </a:rPr>
              <a:t>радиациялық күйіктерден айырмашылығы осыда. </a:t>
            </a:r>
          </a:p>
          <a:p>
            <a:pPr marL="92075" marR="0" lvl="0" indent="369888" algn="just" rtl="0">
              <a:lnSpc>
                <a:spcPct val="100000"/>
              </a:lnSpc>
              <a:spcBef>
                <a:spcPts val="0"/>
              </a:spcBef>
              <a:spcAft>
                <a:spcPts val="0"/>
              </a:spcAft>
              <a:buClr>
                <a:schemeClr val="dk1"/>
              </a:buClr>
              <a:buSzPts val="1800"/>
              <a:buFont typeface="Noto Sans Symbols"/>
              <a:buChar char="●"/>
            </a:pPr>
            <a:r>
              <a:rPr lang="kk-KZ" sz="2800" b="0" i="0" u="none" dirty="0">
                <a:solidFill>
                  <a:schemeClr val="dk1"/>
                </a:solidFill>
                <a:latin typeface="Arial"/>
                <a:ea typeface="Arial"/>
                <a:cs typeface="Arial"/>
                <a:sym typeface="Arial"/>
              </a:rPr>
              <a:t>Жергілікті сәулеленудің зақымдануымен ұзақ мерзімді зардаптар кезеңінде сәулеленген ұлпалардың трофикасының бұзылуымен байланысты өзгерістер байқалады, оның ауырлығы сіңірілген дозаға байланысты.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E1EEC-39CD-4466-9FC4-43055A6C3184}"/>
              </a:ext>
            </a:extLst>
          </p:cNvPr>
          <p:cNvSpPr txBox="1"/>
          <p:nvPr/>
        </p:nvSpPr>
        <p:spPr>
          <a:xfrm>
            <a:off x="202721" y="176279"/>
            <a:ext cx="8738558" cy="6555641"/>
          </a:xfrm>
          <a:prstGeom prst="rect">
            <a:avLst/>
          </a:prstGeom>
          <a:noFill/>
        </p:spPr>
        <p:txBody>
          <a:bodyPr wrap="square">
            <a:spAutoFit/>
          </a:bodyPr>
          <a:lstStyle/>
          <a:p>
            <a:pPr indent="534988" algn="just"/>
            <a:r>
              <a:rPr lang="ru-RU" sz="3000" b="1" dirty="0" err="1">
                <a:solidFill>
                  <a:srgbClr val="FF0000"/>
                </a:solidFill>
              </a:rPr>
              <a:t>Зақымдаушы</a:t>
            </a:r>
            <a:r>
              <a:rPr lang="ru-RU" sz="3000" b="1" dirty="0">
                <a:solidFill>
                  <a:srgbClr val="FF0000"/>
                </a:solidFill>
              </a:rPr>
              <a:t>  </a:t>
            </a:r>
            <a:r>
              <a:rPr lang="ru-RU" sz="3000" b="1" dirty="0" err="1">
                <a:solidFill>
                  <a:srgbClr val="FF0000"/>
                </a:solidFill>
              </a:rPr>
              <a:t>факторлар</a:t>
            </a:r>
            <a:r>
              <a:rPr lang="ru-RU" sz="3000" b="1" dirty="0">
                <a:solidFill>
                  <a:srgbClr val="FF0000"/>
                </a:solidFill>
              </a:rPr>
              <a:t> - </a:t>
            </a:r>
            <a:r>
              <a:rPr lang="ru-RU" sz="3000" dirty="0"/>
              <a:t>альфа </a:t>
            </a:r>
            <a:r>
              <a:rPr lang="ru-RU" sz="3000" dirty="0" err="1"/>
              <a:t>және</a:t>
            </a:r>
            <a:r>
              <a:rPr lang="ru-RU" sz="3000" dirty="0"/>
              <a:t> бета </a:t>
            </a:r>
            <a:r>
              <a:rPr lang="ru-RU" sz="3000" dirty="0" err="1"/>
              <a:t>бөлшектері</a:t>
            </a:r>
            <a:r>
              <a:rPr lang="ru-RU" sz="3000" dirty="0"/>
              <a:t>, гамма </a:t>
            </a:r>
            <a:r>
              <a:rPr lang="ru-RU" sz="3000" dirty="0" err="1"/>
              <a:t>сәулелері</a:t>
            </a:r>
            <a:r>
              <a:rPr lang="ru-RU" sz="3000" dirty="0"/>
              <a:t>, </a:t>
            </a:r>
            <a:r>
              <a:rPr lang="ru-RU" sz="3000" dirty="0" err="1"/>
              <a:t>нейтрондар</a:t>
            </a:r>
            <a:r>
              <a:rPr lang="ru-RU" sz="3000" dirty="0"/>
              <a:t>, рентген </a:t>
            </a:r>
            <a:r>
              <a:rPr lang="ru-RU" sz="3000" dirty="0" err="1"/>
              <a:t>сәулелері</a:t>
            </a:r>
            <a:r>
              <a:rPr lang="ru-RU" sz="3000" dirty="0"/>
              <a:t> </a:t>
            </a:r>
            <a:r>
              <a:rPr lang="ru-RU" sz="3000" dirty="0" err="1"/>
              <a:t>болуы</a:t>
            </a:r>
            <a:r>
              <a:rPr lang="ru-RU" sz="3000" dirty="0"/>
              <a:t> </a:t>
            </a:r>
            <a:r>
              <a:rPr lang="ru-RU" sz="3000" dirty="0" err="1"/>
              <a:t>мүмкін</a:t>
            </a:r>
            <a:r>
              <a:rPr lang="ru-RU" sz="3000" dirty="0"/>
              <a:t>; </a:t>
            </a:r>
            <a:r>
              <a:rPr lang="ru-RU" sz="3000" dirty="0" err="1"/>
              <a:t>аралас</a:t>
            </a:r>
            <a:r>
              <a:rPr lang="ru-RU" sz="3000" dirty="0"/>
              <a:t> </a:t>
            </a:r>
            <a:r>
              <a:rPr lang="ru-RU" sz="3000" dirty="0" err="1"/>
              <a:t>сәулелену</a:t>
            </a:r>
            <a:r>
              <a:rPr lang="ru-RU" sz="3000" dirty="0"/>
              <a:t> </a:t>
            </a:r>
            <a:r>
              <a:rPr lang="ru-RU" sz="3000" dirty="0" err="1"/>
              <a:t>деп</a:t>
            </a:r>
            <a:r>
              <a:rPr lang="ru-RU" sz="3000" dirty="0"/>
              <a:t> </a:t>
            </a:r>
            <a:r>
              <a:rPr lang="ru-RU" sz="3000" dirty="0" err="1"/>
              <a:t>аталатын</a:t>
            </a:r>
            <a:r>
              <a:rPr lang="ru-RU" sz="3000" dirty="0"/>
              <a:t> - </a:t>
            </a:r>
            <a:r>
              <a:rPr lang="ru-RU" sz="3000" dirty="0" err="1"/>
              <a:t>сәулелену</a:t>
            </a:r>
            <a:r>
              <a:rPr lang="ru-RU" sz="3000" dirty="0"/>
              <a:t> </a:t>
            </a:r>
            <a:r>
              <a:rPr lang="ru-RU" sz="3000" dirty="0" err="1"/>
              <a:t>энергиясының</a:t>
            </a:r>
            <a:r>
              <a:rPr lang="ru-RU" sz="3000" dirty="0"/>
              <a:t> </a:t>
            </a:r>
            <a:r>
              <a:rPr lang="ru-RU" sz="3000" dirty="0" err="1"/>
              <a:t>әр</a:t>
            </a:r>
            <a:r>
              <a:rPr lang="ru-RU" sz="3000" dirty="0"/>
              <a:t> </a:t>
            </a:r>
            <a:r>
              <a:rPr lang="ru-RU" sz="3000" dirty="0" err="1"/>
              <a:t>түрлі</a:t>
            </a:r>
            <a:r>
              <a:rPr lang="ru-RU" sz="3000" dirty="0"/>
              <a:t> </a:t>
            </a:r>
            <a:r>
              <a:rPr lang="ru-RU" sz="3000" dirty="0" err="1"/>
              <a:t>түрлерімен</a:t>
            </a:r>
            <a:r>
              <a:rPr lang="ru-RU" sz="3000" dirty="0"/>
              <a:t> </a:t>
            </a:r>
            <a:r>
              <a:rPr lang="ru-RU" sz="3000" dirty="0" err="1"/>
              <a:t>бір</a:t>
            </a:r>
            <a:r>
              <a:rPr lang="ru-RU" sz="3000" dirty="0"/>
              <a:t> </a:t>
            </a:r>
            <a:r>
              <a:rPr lang="ru-RU" sz="3000" dirty="0" err="1"/>
              <a:t>мезгілде</a:t>
            </a:r>
            <a:r>
              <a:rPr lang="ru-RU" sz="3000" dirty="0"/>
              <a:t> </a:t>
            </a:r>
            <a:r>
              <a:rPr lang="ru-RU" sz="3000" dirty="0" err="1"/>
              <a:t>әсер</a:t>
            </a:r>
            <a:r>
              <a:rPr lang="ru-RU" sz="3000" dirty="0"/>
              <a:t> </a:t>
            </a:r>
            <a:r>
              <a:rPr lang="ru-RU" sz="3000" dirty="0" err="1"/>
              <a:t>еткенде</a:t>
            </a:r>
            <a:r>
              <a:rPr lang="ru-RU" sz="3000" dirty="0"/>
              <a:t> </a:t>
            </a:r>
            <a:r>
              <a:rPr lang="ru-RU" sz="3000" dirty="0" err="1"/>
              <a:t>болуы</a:t>
            </a:r>
            <a:r>
              <a:rPr lang="ru-RU" sz="3000" dirty="0"/>
              <a:t> </a:t>
            </a:r>
            <a:r>
              <a:rPr lang="ru-RU" sz="3000" dirty="0" err="1"/>
              <a:t>мүмкін</a:t>
            </a:r>
            <a:r>
              <a:rPr lang="ru-RU" sz="3000" dirty="0"/>
              <a:t>.</a:t>
            </a:r>
          </a:p>
          <a:p>
            <a:pPr indent="534988" algn="just"/>
            <a:r>
              <a:rPr lang="ru-RU" sz="3000" dirty="0" err="1"/>
              <a:t>Нейтрондар</a:t>
            </a:r>
            <a:r>
              <a:rPr lang="ru-RU" sz="3000" dirty="0"/>
              <a:t> </a:t>
            </a:r>
            <a:r>
              <a:rPr lang="ru-RU" sz="3000" dirty="0" err="1"/>
              <a:t>ағыны</a:t>
            </a:r>
            <a:r>
              <a:rPr lang="ru-RU" sz="3000" dirty="0"/>
              <a:t>, рентген </a:t>
            </a:r>
            <a:r>
              <a:rPr lang="ru-RU" sz="3000" dirty="0" err="1"/>
              <a:t>және</a:t>
            </a:r>
            <a:r>
              <a:rPr lang="ru-RU" sz="3000" dirty="0"/>
              <a:t> гамма-</a:t>
            </a:r>
            <a:r>
              <a:rPr lang="ru-RU" sz="3000" dirty="0" err="1"/>
              <a:t>сәулелену</a:t>
            </a:r>
            <a:r>
              <a:rPr lang="ru-RU" sz="3000" dirty="0"/>
              <a:t> </a:t>
            </a:r>
            <a:r>
              <a:rPr lang="ru-RU" sz="3000" b="1" dirty="0" err="1">
                <a:solidFill>
                  <a:srgbClr val="FF0000"/>
                </a:solidFill>
              </a:rPr>
              <a:t>сыртқы</a:t>
            </a:r>
            <a:r>
              <a:rPr lang="ru-RU" sz="3000" b="1" dirty="0">
                <a:solidFill>
                  <a:srgbClr val="FF0000"/>
                </a:solidFill>
              </a:rPr>
              <a:t> </a:t>
            </a:r>
            <a:r>
              <a:rPr lang="ru-RU" sz="3000" b="1" dirty="0" err="1">
                <a:solidFill>
                  <a:srgbClr val="FF0000"/>
                </a:solidFill>
              </a:rPr>
              <a:t>әсерлерге</a:t>
            </a:r>
            <a:r>
              <a:rPr lang="ru-RU" sz="3000" b="1" dirty="0">
                <a:solidFill>
                  <a:srgbClr val="FF0000"/>
                </a:solidFill>
              </a:rPr>
              <a:t> </a:t>
            </a:r>
            <a:r>
              <a:rPr lang="ru-RU" sz="3000" dirty="0" err="1"/>
              <a:t>ұшыраған</a:t>
            </a:r>
            <a:r>
              <a:rPr lang="ru-RU" sz="3000" dirty="0"/>
              <a:t> </a:t>
            </a:r>
            <a:r>
              <a:rPr lang="ru-RU" sz="3000" dirty="0" err="1"/>
              <a:t>кезде</a:t>
            </a:r>
            <a:r>
              <a:rPr lang="ru-RU" sz="3000" dirty="0"/>
              <a:t> </a:t>
            </a:r>
            <a:r>
              <a:rPr lang="ru-RU" sz="3000" b="1" dirty="0" err="1">
                <a:solidFill>
                  <a:srgbClr val="FF0000"/>
                </a:solidFill>
              </a:rPr>
              <a:t>сәулелік</a:t>
            </a:r>
            <a:r>
              <a:rPr lang="ru-RU" sz="3000" b="1" dirty="0">
                <a:solidFill>
                  <a:srgbClr val="FF0000"/>
                </a:solidFill>
              </a:rPr>
              <a:t> ауру </a:t>
            </a:r>
            <a:r>
              <a:rPr lang="ru-RU" sz="3000" b="1" dirty="0" err="1">
                <a:solidFill>
                  <a:srgbClr val="FF0000"/>
                </a:solidFill>
              </a:rPr>
              <a:t>тудыруы</a:t>
            </a:r>
            <a:r>
              <a:rPr lang="ru-RU" sz="3000" b="1" dirty="0">
                <a:solidFill>
                  <a:srgbClr val="FF0000"/>
                </a:solidFill>
              </a:rPr>
              <a:t> </a:t>
            </a:r>
            <a:r>
              <a:rPr lang="ru-RU" sz="3000" dirty="0" err="1"/>
              <a:t>мүмкін</a:t>
            </a:r>
            <a:r>
              <a:rPr lang="ru-RU" sz="3000" dirty="0"/>
              <a:t>. </a:t>
            </a:r>
          </a:p>
          <a:p>
            <a:pPr indent="534988" algn="just"/>
            <a:r>
              <a:rPr lang="ru-RU" sz="3000" dirty="0"/>
              <a:t>Ал, альфа </a:t>
            </a:r>
            <a:r>
              <a:rPr lang="ru-RU" sz="3000" dirty="0" err="1"/>
              <a:t>және</a:t>
            </a:r>
            <a:r>
              <a:rPr lang="ru-RU" sz="3000" dirty="0"/>
              <a:t> бета </a:t>
            </a:r>
            <a:r>
              <a:rPr lang="ru-RU" sz="3000" dirty="0" err="1"/>
              <a:t>бөлшектері</a:t>
            </a:r>
            <a:r>
              <a:rPr lang="ru-RU" sz="3000" dirty="0"/>
              <a:t> </a:t>
            </a:r>
            <a:r>
              <a:rPr lang="ru-RU" sz="3000" dirty="0" err="1"/>
              <a:t>организмге</a:t>
            </a:r>
            <a:r>
              <a:rPr lang="ru-RU" sz="3000" dirty="0"/>
              <a:t> </a:t>
            </a:r>
            <a:r>
              <a:rPr lang="ru-RU" sz="3000" dirty="0" err="1"/>
              <a:t>енген</a:t>
            </a:r>
            <a:r>
              <a:rPr lang="ru-RU" sz="3000" dirty="0"/>
              <a:t> </a:t>
            </a:r>
            <a:r>
              <a:rPr lang="ru-RU" sz="3000" dirty="0" err="1"/>
              <a:t>кезде</a:t>
            </a:r>
            <a:r>
              <a:rPr lang="ru-RU" sz="3000" dirty="0"/>
              <a:t>, </a:t>
            </a:r>
            <a:r>
              <a:rPr lang="ru-RU" sz="3000" dirty="0" err="1"/>
              <a:t>яғни</a:t>
            </a:r>
            <a:r>
              <a:rPr lang="ru-RU" sz="3000" dirty="0"/>
              <a:t> </a:t>
            </a:r>
            <a:r>
              <a:rPr lang="ru-RU" sz="3000" dirty="0" err="1"/>
              <a:t>тыныс</a:t>
            </a:r>
            <a:r>
              <a:rPr lang="ru-RU" sz="3000" dirty="0"/>
              <a:t> </a:t>
            </a:r>
            <a:r>
              <a:rPr lang="ru-RU" sz="3000" dirty="0" err="1"/>
              <a:t>алу</a:t>
            </a:r>
            <a:r>
              <a:rPr lang="ru-RU" sz="3000" dirty="0"/>
              <a:t> </a:t>
            </a:r>
            <a:r>
              <a:rPr lang="ru-RU" sz="3000" dirty="0" err="1"/>
              <a:t>немесе</a:t>
            </a:r>
            <a:r>
              <a:rPr lang="ru-RU" sz="3000" dirty="0"/>
              <a:t> ас </a:t>
            </a:r>
            <a:r>
              <a:rPr lang="ru-RU" sz="3000" dirty="0" err="1"/>
              <a:t>қорыту</a:t>
            </a:r>
            <a:r>
              <a:rPr lang="ru-RU" sz="3000" dirty="0"/>
              <a:t> </a:t>
            </a:r>
            <a:r>
              <a:rPr lang="ru-RU" sz="3000" dirty="0" err="1"/>
              <a:t>жолдары</a:t>
            </a:r>
            <a:r>
              <a:rPr lang="ru-RU" sz="3000" dirty="0"/>
              <a:t> </a:t>
            </a:r>
            <a:r>
              <a:rPr lang="ru-RU" sz="3000" dirty="0" err="1"/>
              <a:t>арқылы</a:t>
            </a:r>
            <a:r>
              <a:rPr lang="ru-RU" sz="3000" dirty="0"/>
              <a:t>, </a:t>
            </a:r>
            <a:r>
              <a:rPr lang="ru-RU" sz="3000" dirty="0" err="1"/>
              <a:t>зақымдалған</a:t>
            </a:r>
            <a:r>
              <a:rPr lang="ru-RU" sz="3000" dirty="0"/>
              <a:t> </a:t>
            </a:r>
            <a:r>
              <a:rPr lang="ru-RU" sz="3000" dirty="0" err="1"/>
              <a:t>тері</a:t>
            </a:r>
            <a:r>
              <a:rPr lang="ru-RU" sz="3000" dirty="0"/>
              <a:t> </a:t>
            </a:r>
            <a:r>
              <a:rPr lang="ru-RU" sz="3000" dirty="0" err="1"/>
              <a:t>және</a:t>
            </a:r>
            <a:r>
              <a:rPr lang="ru-RU" sz="3000" dirty="0"/>
              <a:t> </a:t>
            </a:r>
            <a:r>
              <a:rPr lang="ru-RU" sz="3000" dirty="0" err="1"/>
              <a:t>шырышты</a:t>
            </a:r>
            <a:r>
              <a:rPr lang="ru-RU" sz="3000" dirty="0"/>
              <a:t> </a:t>
            </a:r>
            <a:r>
              <a:rPr lang="ru-RU" sz="3000" dirty="0" err="1"/>
              <a:t>қабаттардан</a:t>
            </a:r>
            <a:r>
              <a:rPr lang="ru-RU" sz="3000" dirty="0"/>
              <a:t> </a:t>
            </a:r>
            <a:r>
              <a:rPr lang="ru-RU" sz="3000" b="1" dirty="0" err="1">
                <a:solidFill>
                  <a:srgbClr val="FF0000"/>
                </a:solidFill>
              </a:rPr>
              <a:t>организмге</a:t>
            </a:r>
            <a:r>
              <a:rPr lang="ru-RU" sz="3000" b="1" dirty="0">
                <a:solidFill>
                  <a:srgbClr val="FF0000"/>
                </a:solidFill>
              </a:rPr>
              <a:t> </a:t>
            </a:r>
            <a:r>
              <a:rPr lang="ru-RU" sz="3000" b="1" dirty="0" err="1">
                <a:solidFill>
                  <a:srgbClr val="FF0000"/>
                </a:solidFill>
              </a:rPr>
              <a:t>енгенде</a:t>
            </a:r>
            <a:r>
              <a:rPr lang="ru-RU" sz="3000" b="1" dirty="0">
                <a:solidFill>
                  <a:srgbClr val="FF0000"/>
                </a:solidFill>
              </a:rPr>
              <a:t> </a:t>
            </a:r>
            <a:r>
              <a:rPr lang="ru-RU" sz="3000" b="1" dirty="0" err="1">
                <a:solidFill>
                  <a:srgbClr val="FF0000"/>
                </a:solidFill>
              </a:rPr>
              <a:t>сәулелік</a:t>
            </a:r>
            <a:r>
              <a:rPr lang="ru-RU" sz="3000" b="1" dirty="0">
                <a:solidFill>
                  <a:srgbClr val="FF0000"/>
                </a:solidFill>
              </a:rPr>
              <a:t> ауру </a:t>
            </a:r>
            <a:r>
              <a:rPr lang="ru-RU" sz="3000" b="1" dirty="0" err="1">
                <a:solidFill>
                  <a:srgbClr val="FF0000"/>
                </a:solidFill>
              </a:rPr>
              <a:t>тудыруы</a:t>
            </a:r>
            <a:r>
              <a:rPr lang="ru-RU" sz="3000" dirty="0"/>
              <a:t> </a:t>
            </a:r>
            <a:r>
              <a:rPr lang="ru-RU" sz="3000" dirty="0" err="1"/>
              <a:t>мүмкін</a:t>
            </a:r>
            <a:endParaRPr lang="ru-RU" sz="3000" dirty="0"/>
          </a:p>
        </p:txBody>
      </p:sp>
    </p:spTree>
    <p:extLst>
      <p:ext uri="{BB962C8B-B14F-4D97-AF65-F5344CB8AC3E}">
        <p14:creationId xmlns:p14="http://schemas.microsoft.com/office/powerpoint/2010/main" val="1207400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4"/>
          <p:cNvSpPr>
            <a:spLocks noGrp="1"/>
          </p:cNvSpPr>
          <p:nvPr>
            <p:ph type="title"/>
          </p:nvPr>
        </p:nvSpPr>
        <p:spPr>
          <a:xfrm>
            <a:off x="244415" y="166777"/>
            <a:ext cx="8709804" cy="540590"/>
          </a:xfrm>
          <a:prstGeom prst="roundRect">
            <a:avLst>
              <a:gd name="adj" fmla="val 16667"/>
            </a:avLst>
          </a:prstGeom>
          <a:noFill/>
          <a:ln>
            <a:noFill/>
          </a:ln>
        </p:spPr>
        <p:txBody>
          <a:bodyPr spcFirstLastPara="1" wrap="square" lIns="91425" tIns="45700" rIns="91425" bIns="45700" anchor="b" anchorCtr="0">
            <a:noAutofit/>
          </a:bodyPr>
          <a:lstStyle/>
          <a:p>
            <a:pPr lvl="0" algn="ctr">
              <a:buClr>
                <a:schemeClr val="dk2"/>
              </a:buClr>
              <a:buSzPts val="3200"/>
            </a:pPr>
            <a:r>
              <a:rPr lang="kk-KZ" sz="2800" b="1" dirty="0">
                <a:solidFill>
                  <a:srgbClr val="FF0000"/>
                </a:solidFill>
                <a:latin typeface="Arial"/>
                <a:ea typeface="Arial"/>
                <a:cs typeface="Arial"/>
                <a:sym typeface="Arial"/>
              </a:rPr>
              <a:t>Сәулеленуге терінің үш </a:t>
            </a:r>
            <a:r>
              <a:rPr lang="kk-KZ" sz="2800" b="1" i="0" u="none" dirty="0">
                <a:solidFill>
                  <a:srgbClr val="FF0000"/>
                </a:solidFill>
                <a:latin typeface="Arial"/>
                <a:ea typeface="Arial"/>
                <a:cs typeface="Arial"/>
                <a:sym typeface="Arial"/>
              </a:rPr>
              <a:t>дәрежелі реакциясы</a:t>
            </a:r>
            <a:endParaRPr dirty="0"/>
          </a:p>
        </p:txBody>
      </p:sp>
      <p:sp>
        <p:nvSpPr>
          <p:cNvPr id="392" name="Google Shape;392;p34"/>
          <p:cNvSpPr txBox="1">
            <a:spLocks noGrp="1"/>
          </p:cNvSpPr>
          <p:nvPr>
            <p:ph type="body" idx="1"/>
          </p:nvPr>
        </p:nvSpPr>
        <p:spPr>
          <a:xfrm>
            <a:off x="182593" y="821577"/>
            <a:ext cx="8771626" cy="5769004"/>
          </a:xfrm>
          <a:prstGeom prst="rect">
            <a:avLst/>
          </a:prstGeom>
          <a:noFill/>
          <a:ln>
            <a:noFill/>
          </a:ln>
        </p:spPr>
        <p:txBody>
          <a:bodyPr spcFirstLastPara="1" wrap="square" lIns="91425" tIns="45700" rIns="91425" bIns="45700" anchor="t" anchorCtr="0">
            <a:noAutofit/>
          </a:bodyPr>
          <a:lstStyle/>
          <a:p>
            <a:pPr marL="342900" lvl="0" indent="-342900">
              <a:lnSpc>
                <a:spcPct val="90000"/>
              </a:lnSpc>
              <a:spcBef>
                <a:spcPts val="0"/>
              </a:spcBef>
              <a:buClr>
                <a:schemeClr val="dk1"/>
              </a:buClr>
              <a:buSzPts val="1500"/>
              <a:buFont typeface="Noto Sans Symbols"/>
              <a:buChar char="●"/>
            </a:pPr>
            <a:r>
              <a:rPr lang="en-US" sz="2400" b="1" i="0" dirty="0">
                <a:solidFill>
                  <a:srgbClr val="FF0000"/>
                </a:solidFill>
                <a:latin typeface="Arial"/>
                <a:ea typeface="Arial"/>
                <a:cs typeface="Arial"/>
                <a:sym typeface="Arial"/>
              </a:rPr>
              <a:t>I </a:t>
            </a:r>
            <a:r>
              <a:rPr lang="kk-KZ" sz="2400" b="1" i="0" dirty="0">
                <a:solidFill>
                  <a:srgbClr val="FF0000"/>
                </a:solidFill>
                <a:latin typeface="Arial"/>
                <a:ea typeface="Arial"/>
                <a:cs typeface="Arial"/>
                <a:sym typeface="Arial"/>
              </a:rPr>
              <a:t>дәрежелі - эритема </a:t>
            </a:r>
            <a:r>
              <a:rPr lang="kk-KZ" sz="2400" b="0" i="0" dirty="0">
                <a:solidFill>
                  <a:schemeClr val="dk1"/>
                </a:solidFill>
                <a:latin typeface="Arial"/>
                <a:ea typeface="Arial"/>
                <a:cs typeface="Arial"/>
                <a:sym typeface="Arial"/>
              </a:rPr>
              <a:t>- рентгендік сәулеленудің - 7-8 Гр</a:t>
            </a:r>
            <a:r>
              <a:rPr lang="en-US" sz="2400" b="0" i="0" dirty="0">
                <a:solidFill>
                  <a:schemeClr val="dk1"/>
                </a:solidFill>
                <a:latin typeface="Arial"/>
                <a:ea typeface="Arial"/>
                <a:cs typeface="Arial"/>
                <a:sym typeface="Arial"/>
              </a:rPr>
              <a:t> </a:t>
            </a:r>
            <a:r>
              <a:rPr lang="kk-KZ" sz="2400" dirty="0">
                <a:solidFill>
                  <a:schemeClr val="dk1"/>
                </a:solidFill>
                <a:latin typeface="Arial"/>
                <a:ea typeface="Arial"/>
                <a:cs typeface="Arial"/>
                <a:sym typeface="Arial"/>
              </a:rPr>
              <a:t>және </a:t>
            </a:r>
            <a:r>
              <a:rPr lang="kk-KZ" sz="2400" b="0" i="0" dirty="0">
                <a:solidFill>
                  <a:schemeClr val="dk1"/>
                </a:solidFill>
                <a:latin typeface="Arial"/>
                <a:ea typeface="Arial"/>
                <a:cs typeface="Arial"/>
                <a:sym typeface="Arial"/>
              </a:rPr>
              <a:t>гамма-сәулелену 12-15 </a:t>
            </a:r>
            <a:r>
              <a:rPr lang="kk-KZ" sz="2400" dirty="0">
                <a:solidFill>
                  <a:schemeClr val="dk1"/>
                </a:solidFill>
                <a:latin typeface="Arial"/>
                <a:ea typeface="Arial"/>
                <a:cs typeface="Arial"/>
                <a:sym typeface="Arial"/>
              </a:rPr>
              <a:t>Гр жалпы қосынды дозалары әсері кезінде пайда болады </a:t>
            </a:r>
            <a:r>
              <a:rPr lang="kk-KZ" sz="2400" b="0" i="0" dirty="0">
                <a:solidFill>
                  <a:schemeClr val="dk1"/>
                </a:solidFill>
                <a:latin typeface="Arial"/>
                <a:ea typeface="Arial"/>
                <a:cs typeface="Arial"/>
                <a:sym typeface="Arial"/>
              </a:rPr>
              <a:t>және терінің тұрақты зақымдалуымен жүреді.</a:t>
            </a:r>
          </a:p>
          <a:p>
            <a:pPr marL="342900" marR="0" lvl="0" indent="-342900" algn="l" rtl="0">
              <a:lnSpc>
                <a:spcPct val="90000"/>
              </a:lnSpc>
              <a:spcBef>
                <a:spcPts val="0"/>
              </a:spcBef>
              <a:spcAft>
                <a:spcPts val="0"/>
              </a:spcAft>
              <a:buClr>
                <a:schemeClr val="dk1"/>
              </a:buClr>
              <a:buSzPts val="1500"/>
              <a:buFont typeface="Noto Sans Symbols"/>
              <a:buChar char="●"/>
            </a:pPr>
            <a:r>
              <a:rPr lang="kk-KZ" sz="2400" dirty="0">
                <a:solidFill>
                  <a:schemeClr val="dk1"/>
                </a:solidFill>
                <a:latin typeface="Arial"/>
                <a:ea typeface="Arial"/>
                <a:cs typeface="Arial"/>
                <a:sym typeface="Arial"/>
              </a:rPr>
              <a:t>Терінің өскін қабатында 8 Гр-ге тең немесе одан асатын сіңірілген дозаны құра отырып, иондаушы сәулеленудің бір рет әсер етуі </a:t>
            </a:r>
            <a:r>
              <a:rPr lang="kk-KZ" sz="2400" b="1" dirty="0">
                <a:solidFill>
                  <a:srgbClr val="FF0000"/>
                </a:solidFill>
                <a:latin typeface="Arial"/>
                <a:ea typeface="Arial"/>
                <a:cs typeface="Arial"/>
                <a:sym typeface="Arial"/>
              </a:rPr>
              <a:t>сәулелік күйікке </a:t>
            </a:r>
            <a:r>
              <a:rPr lang="kk-KZ" sz="2400" dirty="0">
                <a:solidFill>
                  <a:schemeClr val="dk1"/>
                </a:solidFill>
                <a:latin typeface="Arial"/>
                <a:ea typeface="Arial"/>
                <a:cs typeface="Arial"/>
                <a:sym typeface="Arial"/>
              </a:rPr>
              <a:t>тән көрінетін клиникалық өзгерістер тудырады.</a:t>
            </a:r>
          </a:p>
          <a:p>
            <a:pPr marL="342900" marR="0" lvl="0" indent="-342900" algn="l" rtl="0">
              <a:lnSpc>
                <a:spcPct val="90000"/>
              </a:lnSpc>
              <a:spcBef>
                <a:spcPts val="0"/>
              </a:spcBef>
              <a:spcAft>
                <a:spcPts val="0"/>
              </a:spcAft>
              <a:buClr>
                <a:schemeClr val="dk1"/>
              </a:buClr>
              <a:buSzPts val="1500"/>
              <a:buFont typeface="Noto Sans Symbols"/>
              <a:buChar char="●"/>
            </a:pPr>
            <a:r>
              <a:rPr lang="en-US" sz="2400" b="1" dirty="0">
                <a:solidFill>
                  <a:srgbClr val="FF0000"/>
                </a:solidFill>
                <a:latin typeface="Arial"/>
                <a:ea typeface="Arial"/>
                <a:cs typeface="Arial"/>
                <a:sym typeface="Arial"/>
              </a:rPr>
              <a:t>II </a:t>
            </a:r>
            <a:r>
              <a:rPr lang="kk-KZ" sz="2400" b="1" dirty="0">
                <a:solidFill>
                  <a:srgbClr val="FF0000"/>
                </a:solidFill>
                <a:latin typeface="Arial"/>
                <a:ea typeface="Arial"/>
                <a:cs typeface="Arial"/>
                <a:sym typeface="Arial"/>
              </a:rPr>
              <a:t>дәреже - құрғақ эпидермис </a:t>
            </a:r>
            <a:r>
              <a:rPr lang="kk-KZ" sz="2400" dirty="0">
                <a:solidFill>
                  <a:schemeClr val="dk1"/>
                </a:solidFill>
                <a:latin typeface="Arial"/>
                <a:ea typeface="Arial"/>
                <a:cs typeface="Arial"/>
                <a:sym typeface="Arial"/>
              </a:rPr>
              <a:t>- терінің жалпы дозасы 25 Гр-ге дейінгі рентгендік сәулелену немесе 45 Гр-ге дейінгі гамма-сәулелену теріге әсер еткеннен кейін пайда болады, бұл терінің максималды рұқсат етілген мөлшері.</a:t>
            </a:r>
          </a:p>
          <a:p>
            <a:pPr marL="342900" marR="0" lvl="0" indent="-342900" algn="l" rtl="0">
              <a:lnSpc>
                <a:spcPct val="90000"/>
              </a:lnSpc>
              <a:spcBef>
                <a:spcPts val="0"/>
              </a:spcBef>
              <a:spcAft>
                <a:spcPts val="0"/>
              </a:spcAft>
              <a:buClr>
                <a:schemeClr val="dk1"/>
              </a:buClr>
              <a:buSzPts val="1500"/>
              <a:buFont typeface="Noto Sans Symbols"/>
              <a:buChar char="●"/>
            </a:pPr>
            <a:r>
              <a:rPr lang="kk-KZ" sz="2400" dirty="0">
                <a:solidFill>
                  <a:schemeClr val="dk1"/>
                </a:solidFill>
                <a:latin typeface="Arial"/>
                <a:ea typeface="Arial"/>
                <a:cs typeface="Arial"/>
                <a:sym typeface="Arial"/>
              </a:rPr>
              <a:t>Тері реакциясының </a:t>
            </a:r>
            <a:r>
              <a:rPr lang="en-US" sz="2400" b="1" dirty="0">
                <a:solidFill>
                  <a:srgbClr val="FF0000"/>
                </a:solidFill>
                <a:latin typeface="Arial"/>
                <a:ea typeface="Arial"/>
                <a:cs typeface="Arial"/>
                <a:sym typeface="Arial"/>
              </a:rPr>
              <a:t>III </a:t>
            </a:r>
            <a:r>
              <a:rPr lang="kk-KZ" sz="2400" b="1" dirty="0">
                <a:solidFill>
                  <a:srgbClr val="FF0000"/>
                </a:solidFill>
                <a:latin typeface="Arial"/>
                <a:ea typeface="Arial"/>
                <a:cs typeface="Arial"/>
                <a:sym typeface="Arial"/>
              </a:rPr>
              <a:t>дәрежесі - ылғалды эпидермис </a:t>
            </a:r>
            <a:r>
              <a:rPr lang="kk-KZ" sz="2400" dirty="0">
                <a:solidFill>
                  <a:schemeClr val="dk1"/>
                </a:solidFill>
                <a:latin typeface="Arial"/>
                <a:ea typeface="Arial"/>
                <a:cs typeface="Arial"/>
                <a:sym typeface="Arial"/>
              </a:rPr>
              <a:t>- рентгендік және гамма-сәулеленудің терілік жалпы қосынды дозалары рұқсат етілген шектен асқан кезде дамиды.</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888"/>
            <a:ext cx="7886700" cy="615950"/>
          </a:xfrm>
        </p:spPr>
        <p:txBody>
          <a:bodyPr/>
          <a:lstStyle/>
          <a:p>
            <a:pPr algn="ctr">
              <a:defRPr/>
            </a:pPr>
            <a:r>
              <a:rPr lang="ru-RU" dirty="0" err="1">
                <a:effectLst>
                  <a:outerShdw blurRad="38100" dist="38100" dir="2700000" algn="tl">
                    <a:srgbClr val="000000">
                      <a:alpha val="43137"/>
                    </a:srgbClr>
                  </a:outerShdw>
                </a:effectLst>
                <a:latin typeface="Times New Roman" pitchFamily="18" charset="0"/>
                <a:cs typeface="Times New Roman" pitchFamily="18" charset="0"/>
              </a:rPr>
              <a:t>Кіріспе</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1" name="Объект 2"/>
          <p:cNvSpPr>
            <a:spLocks noGrp="1" noChangeArrowheads="1"/>
          </p:cNvSpPr>
          <p:nvPr>
            <p:ph idx="1"/>
          </p:nvPr>
        </p:nvSpPr>
        <p:spPr>
          <a:xfrm>
            <a:off x="179388" y="731838"/>
            <a:ext cx="8785225" cy="6010275"/>
          </a:xfrm>
        </p:spPr>
        <p:txBody>
          <a:bodyPr/>
          <a:lstStyle/>
          <a:p>
            <a:pPr algn="just"/>
            <a:r>
              <a:rPr lang="ru-RU" altLang="ru-RU" sz="2800" smtClean="0">
                <a:latin typeface="Times New Roman" panose="02020603050405020304" pitchFamily="18" charset="0"/>
                <a:cs typeface="Times New Roman" panose="02020603050405020304" pitchFamily="18" charset="0"/>
              </a:rPr>
              <a:t>Иондаушы сәулеленуді қарастыра отырып, бұл өзінің кванттарын </a:t>
            </a:r>
            <a:r>
              <a:rPr lang="ru-RU" altLang="ru-RU" sz="2800" b="1" smtClean="0">
                <a:solidFill>
                  <a:srgbClr val="C00000"/>
                </a:solidFill>
                <a:latin typeface="Times New Roman" panose="02020603050405020304" pitchFamily="18" charset="0"/>
                <a:cs typeface="Times New Roman" panose="02020603050405020304" pitchFamily="18" charset="0"/>
              </a:rPr>
              <a:t>альфа, гамма немесе бета-сәулелену</a:t>
            </a:r>
            <a:r>
              <a:rPr lang="ru-RU" altLang="ru-RU" sz="2800" smtClean="0">
                <a:latin typeface="Times New Roman" panose="02020603050405020304" pitchFamily="18" charset="0"/>
                <a:cs typeface="Times New Roman" panose="02020603050405020304" pitchFamily="18" charset="0"/>
              </a:rPr>
              <a:t> түрінде шығаратын </a:t>
            </a:r>
            <a:r>
              <a:rPr lang="ru-RU" altLang="ru-RU" sz="2800" b="1" smtClean="0">
                <a:solidFill>
                  <a:srgbClr val="C00000"/>
                </a:solidFill>
                <a:latin typeface="Times New Roman" panose="02020603050405020304" pitchFamily="18" charset="0"/>
                <a:cs typeface="Times New Roman" panose="02020603050405020304" pitchFamily="18" charset="0"/>
              </a:rPr>
              <a:t>энергияның ерекше түрі </a:t>
            </a:r>
            <a:r>
              <a:rPr lang="ru-RU" altLang="ru-RU" sz="2800" smtClean="0">
                <a:latin typeface="Times New Roman" panose="02020603050405020304" pitchFamily="18" charset="0"/>
                <a:cs typeface="Times New Roman" panose="02020603050405020304" pitchFamily="18" charset="0"/>
              </a:rPr>
              <a:t>екенін ескеру қажет.</a:t>
            </a:r>
          </a:p>
          <a:p>
            <a:pPr algn="just"/>
            <a:r>
              <a:rPr lang="ru-RU" altLang="ru-RU" sz="2800" smtClean="0">
                <a:latin typeface="Times New Roman" panose="02020603050405020304" pitchFamily="18" charset="0"/>
                <a:cs typeface="Times New Roman" panose="02020603050405020304" pitchFamily="18" charset="0"/>
              </a:rPr>
              <a:t>Алайда, бұл ұрыққа әр түрлі әсер етеді: </a:t>
            </a:r>
            <a:r>
              <a:rPr lang="ru-RU" altLang="ru-RU" sz="2800" b="1" smtClean="0">
                <a:solidFill>
                  <a:srgbClr val="C00000"/>
                </a:solidFill>
                <a:latin typeface="Times New Roman" panose="02020603050405020304" pitchFamily="18" charset="0"/>
                <a:cs typeface="Times New Roman" panose="02020603050405020304" pitchFamily="18" charset="0"/>
              </a:rPr>
              <a:t>өлім, өлі туылу немесе кемістік (уродство) </a:t>
            </a:r>
            <a:r>
              <a:rPr lang="ru-RU" altLang="ru-RU" sz="2800" smtClean="0">
                <a:latin typeface="Times New Roman" panose="02020603050405020304" pitchFamily="18" charset="0"/>
                <a:cs typeface="Times New Roman" panose="02020603050405020304" pitchFamily="18" charset="0"/>
              </a:rPr>
              <a:t>тудыруы мүмкін.</a:t>
            </a:r>
          </a:p>
          <a:p>
            <a:pPr algn="just"/>
            <a:r>
              <a:rPr lang="ru-RU" altLang="ru-RU" sz="2800" smtClean="0">
                <a:latin typeface="Times New Roman" panose="02020603050405020304" pitchFamily="18" charset="0"/>
                <a:cs typeface="Times New Roman" panose="02020603050405020304" pitchFamily="18" charset="0"/>
              </a:rPr>
              <a:t>Негізгі әсердің тікелей жұмыртқа ұрықтанғаннан және оның жатырдың шырышты қабығына жабысып, қабықшадан шығумен аяқталатын </a:t>
            </a:r>
            <a:r>
              <a:rPr lang="ru-RU" altLang="ru-RU" sz="2800" b="1" smtClean="0">
                <a:solidFill>
                  <a:srgbClr val="C00000"/>
                </a:solidFill>
                <a:latin typeface="Times New Roman" panose="02020603050405020304" pitchFamily="18" charset="0"/>
                <a:cs typeface="Times New Roman" panose="02020603050405020304" pitchFamily="18" charset="0"/>
              </a:rPr>
              <a:t>пренатальды кезеңде</a:t>
            </a:r>
            <a:r>
              <a:rPr lang="ru-RU" altLang="ru-RU" sz="2800" smtClean="0">
                <a:latin typeface="Times New Roman" panose="02020603050405020304" pitchFamily="18" charset="0"/>
                <a:cs typeface="Times New Roman" panose="02020603050405020304" pitchFamily="18" charset="0"/>
              </a:rPr>
              <a:t> жүзеге асатындығы дәлелденді.</a:t>
            </a:r>
          </a:p>
          <a:p>
            <a:pPr algn="just"/>
            <a:r>
              <a:rPr lang="ru-RU" altLang="ru-RU" sz="2800" smtClean="0">
                <a:latin typeface="Times New Roman" panose="02020603050405020304" pitchFamily="18" charset="0"/>
                <a:cs typeface="Times New Roman" panose="02020603050405020304" pitchFamily="18" charset="0"/>
              </a:rPr>
              <a:t>Осы кезеңдегі эмбрион тек бірнеше жасушадан тұрады, сондықтан сәулеленуге және мутагенездің пайда болуына өте сезімтал.</a:t>
            </a:r>
          </a:p>
        </p:txBody>
      </p:sp>
    </p:spTree>
    <p:extLst>
      <p:ext uri="{BB962C8B-B14F-4D97-AF65-F5344CB8AC3E}">
        <p14:creationId xmlns:p14="http://schemas.microsoft.com/office/powerpoint/2010/main" val="1938117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474663"/>
            <a:ext cx="8640763" cy="4524375"/>
          </a:xfrm>
          <a:prstGeom prst="rect">
            <a:avLst/>
          </a:prstGeom>
          <a:noFill/>
        </p:spPr>
        <p:txBody>
          <a:bodyPr>
            <a:spAutoFit/>
          </a:bodyPr>
          <a:lstStyle/>
          <a:p>
            <a:pPr algn="ctr">
              <a:defRPr/>
            </a:pPr>
            <a:r>
              <a:rPr lang="ru-RU" b="1" dirty="0">
                <a:solidFill>
                  <a:srgbClr val="C00000"/>
                </a:solidFill>
              </a:rPr>
              <a:t>ПЕРИОДЫ ОНТОГЕНЕЗА</a:t>
            </a:r>
          </a:p>
          <a:p>
            <a:pPr>
              <a:defRPr/>
            </a:pPr>
            <a:r>
              <a:rPr lang="ru-RU" dirty="0"/>
              <a:t>Развитие человеческого организма, или онтогенез, начинается со стадии оплодотворенной яйцеклетки и заканчивается только со смертью.</a:t>
            </a:r>
          </a:p>
          <a:p>
            <a:pPr>
              <a:defRPr/>
            </a:pPr>
            <a:endParaRPr lang="ru-RU" dirty="0"/>
          </a:p>
          <a:p>
            <a:pPr>
              <a:defRPr/>
            </a:pPr>
            <a:r>
              <a:rPr lang="ru-RU" dirty="0"/>
              <a:t>На всем протяжении онтогенеза имеются два периода:</a:t>
            </a:r>
          </a:p>
          <a:p>
            <a:pPr>
              <a:defRPr/>
            </a:pPr>
            <a:endParaRPr lang="ru-RU" dirty="0"/>
          </a:p>
          <a:p>
            <a:pPr>
              <a:defRPr/>
            </a:pPr>
            <a:r>
              <a:rPr lang="ru-RU" dirty="0"/>
              <a:t>- внутриутробный (пренатальный);</a:t>
            </a:r>
          </a:p>
          <a:p>
            <a:pPr marL="285750" indent="-285750">
              <a:buFontTx/>
              <a:buChar char="-"/>
              <a:defRPr/>
            </a:pPr>
            <a:r>
              <a:rPr lang="ru-RU" dirty="0" err="1"/>
              <a:t>внеутробный</a:t>
            </a:r>
            <a:r>
              <a:rPr lang="ru-RU" dirty="0"/>
              <a:t> (постнатальный).</a:t>
            </a:r>
          </a:p>
          <a:p>
            <a:pPr marL="285750" indent="-285750">
              <a:buFontTx/>
              <a:buChar char="-"/>
              <a:defRPr/>
            </a:pPr>
            <a:endParaRPr lang="ru-RU" dirty="0"/>
          </a:p>
          <a:p>
            <a:pPr marL="285750" indent="-285750">
              <a:buFontTx/>
              <a:buChar char="-"/>
              <a:defRPr/>
            </a:pPr>
            <a:endParaRPr lang="ru-RU" dirty="0"/>
          </a:p>
          <a:p>
            <a:pPr algn="ctr">
              <a:defRPr/>
            </a:pPr>
            <a:r>
              <a:rPr lang="ru-RU" dirty="0">
                <a:solidFill>
                  <a:srgbClr val="C00000"/>
                </a:solidFill>
              </a:rPr>
              <a:t>ВНУТРИУТРОБНЫЙ ПЕРИОД</a:t>
            </a:r>
          </a:p>
          <a:p>
            <a:pPr>
              <a:defRPr/>
            </a:pPr>
            <a:r>
              <a:rPr lang="ru-RU" dirty="0"/>
              <a:t>Во внутриутробном периоде, продолжающемся с момента зачатия до рождения, выделяют два </a:t>
            </a:r>
            <a:r>
              <a:rPr lang="ru-RU" dirty="0" err="1"/>
              <a:t>подпериода</a:t>
            </a:r>
            <a:r>
              <a:rPr lang="ru-RU" dirty="0"/>
              <a:t> (или фазы):</a:t>
            </a:r>
          </a:p>
          <a:p>
            <a:pPr>
              <a:defRPr/>
            </a:pPr>
            <a:endParaRPr lang="ru-RU" dirty="0"/>
          </a:p>
          <a:p>
            <a:pPr>
              <a:defRPr/>
            </a:pPr>
            <a:r>
              <a:rPr lang="ru-RU" dirty="0"/>
              <a:t>- эмбриональный (первые восемь недель, или два месяца);</a:t>
            </a:r>
          </a:p>
          <a:p>
            <a:pPr>
              <a:defRPr/>
            </a:pPr>
            <a:r>
              <a:rPr lang="ru-RU" dirty="0"/>
              <a:t>- фетальный (плодный), продолжающийся с 9-й недели до рождения.</a:t>
            </a:r>
          </a:p>
        </p:txBody>
      </p:sp>
    </p:spTree>
    <p:extLst>
      <p:ext uri="{BB962C8B-B14F-4D97-AF65-F5344CB8AC3E}">
        <p14:creationId xmlns:p14="http://schemas.microsoft.com/office/powerpoint/2010/main" val="2544266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481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48"/>
          <p:cNvSpPr>
            <a:spLocks noGrp="1" noChangeArrowheads="1"/>
          </p:cNvSpPr>
          <p:nvPr>
            <p:ph type="title"/>
          </p:nvPr>
        </p:nvSpPr>
        <p:spPr>
          <a:xfrm>
            <a:off x="179388" y="200025"/>
            <a:ext cx="8713787" cy="1143000"/>
          </a:xfrm>
          <a:prstGeom prst="roundRect">
            <a:avLst>
              <a:gd name="adj" fmla="val 16667"/>
            </a:avLst>
          </a:prstGeom>
        </p:spPr>
        <p:txBody>
          <a:bodyPr/>
          <a:lstStyle/>
          <a:p>
            <a:pPr>
              <a:spcBef>
                <a:spcPct val="0"/>
              </a:spcBef>
              <a:spcAft>
                <a:spcPct val="0"/>
              </a:spcAft>
              <a:buClr>
                <a:srgbClr val="44546A"/>
              </a:buClr>
              <a:buSzPts val="3200"/>
              <a:buFont typeface="Times New Roman" panose="02020603050405020304" pitchFamily="18" charset="0"/>
              <a:buNone/>
            </a:pPr>
            <a:r>
              <a:rPr lang="ru-RU" altLang="ru-RU" dirty="0" smtClean="0">
                <a:solidFill>
                  <a:srgbClr val="44546A"/>
                </a:solidFill>
                <a:latin typeface="Arial" panose="020B0604020202020204" pitchFamily="34" charset="0"/>
                <a:cs typeface="Arial" panose="020B0604020202020204" pitchFamily="34" charset="0"/>
                <a:sym typeface="Arial" panose="020B0604020202020204" pitchFamily="34" charset="0"/>
              </a:rPr>
              <a:t/>
            </a:r>
            <a:br>
              <a:rPr lang="ru-RU" altLang="ru-RU" dirty="0" smtClean="0">
                <a:solidFill>
                  <a:srgbClr val="44546A"/>
                </a:solidFill>
                <a:latin typeface="Arial" panose="020B0604020202020204" pitchFamily="34" charset="0"/>
                <a:cs typeface="Arial" panose="020B0604020202020204" pitchFamily="34" charset="0"/>
                <a:sym typeface="Arial" panose="020B0604020202020204" pitchFamily="34" charset="0"/>
              </a:rPr>
            </a:b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Иондаушы</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сәулеленудің</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адам</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эмбрионына</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және</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ұрыққа</a:t>
            </a:r>
            <a:r>
              <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ru-RU" altLang="ru-RU" sz="2800" dirty="0" err="1" smtClean="0">
                <a:solidFill>
                  <a:srgbClr val="C00000"/>
                </a:solidFill>
                <a:latin typeface="Arial" panose="020B0604020202020204" pitchFamily="34" charset="0"/>
                <a:cs typeface="Arial" panose="020B0604020202020204" pitchFamily="34" charset="0"/>
                <a:sym typeface="Arial" panose="020B0604020202020204" pitchFamily="34" charset="0"/>
              </a:rPr>
              <a:t>әсері</a:t>
            </a:r>
            <a:endParaRPr lang="ru-RU" altLang="ru-RU" sz="2800" dirty="0" smtClean="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17411" name="Shape 49"/>
          <p:cNvSpPr>
            <a:spLocks noGrp="1" noChangeArrowheads="1"/>
          </p:cNvSpPr>
          <p:nvPr>
            <p:ph type="body" idx="1"/>
          </p:nvPr>
        </p:nvSpPr>
        <p:spPr>
          <a:xfrm>
            <a:off x="250825" y="1343025"/>
            <a:ext cx="8642350" cy="5100638"/>
          </a:xfrm>
        </p:spPr>
        <p:txBody>
          <a:bodyPr/>
          <a:lstStyle/>
          <a:p>
            <a:pPr marL="342900" indent="-342900">
              <a:lnSpc>
                <a:spcPct val="80000"/>
              </a:lnSpc>
              <a:spcBef>
                <a:spcPct val="0"/>
              </a:spcBef>
              <a:spcAft>
                <a:spcPct val="0"/>
              </a:spcAft>
              <a:buClr>
                <a:srgbClr val="000000"/>
              </a:buClr>
              <a:buSzPts val="1800"/>
            </a:pPr>
            <a:r>
              <a:rPr lang="kk-KZ" altLang="ru-RU" sz="2400" dirty="0" smtClean="0">
                <a:solidFill>
                  <a:srgbClr val="000000"/>
                </a:solidFill>
                <a:latin typeface="Arial" panose="020B0604020202020204" pitchFamily="34" charset="0"/>
                <a:cs typeface="Arial" panose="020B0604020202020204" pitchFamily="34" charset="0"/>
                <a:sym typeface="Arial" panose="020B0604020202020204" pitchFamily="34" charset="0"/>
              </a:rPr>
              <a:t>иондаушы сәулеленудің адам эмбрионына және ұрыққа әсері туралы салыстырмалы түрде аз мәліметтер бар.</a:t>
            </a:r>
          </a:p>
          <a:p>
            <a:pPr marL="342900" indent="-342900">
              <a:lnSpc>
                <a:spcPct val="80000"/>
              </a:lnSpc>
              <a:spcBef>
                <a:spcPct val="0"/>
              </a:spcBef>
              <a:spcAft>
                <a:spcPct val="0"/>
              </a:spcAft>
              <a:buClr>
                <a:srgbClr val="000000"/>
              </a:buClr>
              <a:buSzPts val="1800"/>
            </a:pPr>
            <a:endParaRPr lang="kk-KZ" altLang="ru-RU" sz="2400"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marL="342900" indent="-342900">
              <a:lnSpc>
                <a:spcPct val="80000"/>
              </a:lnSpc>
              <a:spcBef>
                <a:spcPct val="0"/>
              </a:spcBef>
              <a:spcAft>
                <a:spcPct val="0"/>
              </a:spcAft>
              <a:buClr>
                <a:srgbClr val="000000"/>
              </a:buClr>
              <a:buSzPts val="1800"/>
            </a:pPr>
            <a:r>
              <a:rPr lang="kk-KZ" altLang="ru-RU" sz="2400" dirty="0" smtClean="0">
                <a:solidFill>
                  <a:srgbClr val="000000"/>
                </a:solidFill>
                <a:latin typeface="Arial" panose="020B0604020202020204" pitchFamily="34" charset="0"/>
                <a:cs typeface="Arial" panose="020B0604020202020204" pitchFamily="34" charset="0"/>
                <a:sym typeface="Arial" panose="020B0604020202020204" pitchFamily="34" charset="0"/>
              </a:rPr>
              <a:t>радиациялық терапияның нәтижелері (жүкті әйелдердің іш аймағын сәулелендіру) және әскери әсерлер (Нагасаки мен Хиросима) және апаттар (Чернобыль) салдарынан жатырішілік сәулеленуге ұшыраған балаларды зерттеулерден алынған.</a:t>
            </a:r>
          </a:p>
          <a:p>
            <a:pPr marL="342900" indent="-342900">
              <a:lnSpc>
                <a:spcPct val="80000"/>
              </a:lnSpc>
              <a:spcBef>
                <a:spcPct val="0"/>
              </a:spcBef>
              <a:spcAft>
                <a:spcPct val="0"/>
              </a:spcAft>
              <a:buClr>
                <a:srgbClr val="000000"/>
              </a:buClr>
              <a:buSzPts val="1800"/>
            </a:pPr>
            <a:r>
              <a:rPr lang="kk-KZ" altLang="ru-RU" sz="2400" dirty="0" smtClean="0">
                <a:solidFill>
                  <a:srgbClr val="000000"/>
                </a:solidFill>
                <a:latin typeface="Arial" panose="020B0604020202020204" pitchFamily="34" charset="0"/>
                <a:cs typeface="Arial" panose="020B0604020202020204" pitchFamily="34" charset="0"/>
                <a:sym typeface="Arial" panose="020B0604020202020204" pitchFamily="34" charset="0"/>
              </a:rPr>
              <a:t>Жануарларға жасалған тәжірибелер және әртүрлі радиацияға түскен адамдарды бақылау нәтижелерінен тұжырымда</a:t>
            </a:r>
          </a:p>
          <a:p>
            <a:pPr marL="342900" indent="-342900">
              <a:lnSpc>
                <a:spcPct val="80000"/>
              </a:lnSpc>
              <a:spcBef>
                <a:spcPts val="475"/>
              </a:spcBef>
              <a:spcAft>
                <a:spcPct val="0"/>
              </a:spcAft>
              <a:buClr>
                <a:srgbClr val="000000"/>
              </a:buClr>
              <a:buSzPts val="1800"/>
              <a:buFont typeface="Noto Sans Symbols"/>
              <a:buNone/>
            </a:pPr>
            <a:r>
              <a:rPr lang="kk-KZ" altLang="ru-RU" sz="2400" b="1" dirty="0" smtClean="0">
                <a:solidFill>
                  <a:srgbClr val="FF0000"/>
                </a:solidFill>
                <a:latin typeface="Arial" panose="020B0604020202020204" pitchFamily="34" charset="0"/>
                <a:cs typeface="Arial" panose="020B0604020202020204" pitchFamily="34" charset="0"/>
                <a:sym typeface="Arial" panose="020B0604020202020204" pitchFamily="34" charset="0"/>
              </a:rPr>
              <a:t>Бақылаулардан қорытынды: </a:t>
            </a:r>
            <a:r>
              <a:rPr lang="kk-KZ" altLang="ru-RU" sz="2400" b="1" dirty="0" smtClean="0">
                <a:solidFill>
                  <a:schemeClr val="tx1"/>
                </a:solidFill>
                <a:latin typeface="Arial" panose="020B0604020202020204" pitchFamily="34" charset="0"/>
                <a:cs typeface="Arial" panose="020B0604020202020204" pitchFamily="34" charset="0"/>
                <a:sym typeface="Arial" panose="020B0604020202020204" pitchFamily="34" charset="0"/>
              </a:rPr>
              <a:t>ұрық неғұрлым жас болса, ұрықтың радиосезімталдығы соғұрлым жоғары болады</a:t>
            </a:r>
          </a:p>
        </p:txBody>
      </p:sp>
    </p:spTree>
    <p:extLst>
      <p:ext uri="{BB962C8B-B14F-4D97-AF65-F5344CB8AC3E}">
        <p14:creationId xmlns:p14="http://schemas.microsoft.com/office/powerpoint/2010/main" val="2332983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54"/>
          <p:cNvSpPr>
            <a:spLocks noGrp="1" noChangeArrowheads="1"/>
          </p:cNvSpPr>
          <p:nvPr>
            <p:ph type="title"/>
          </p:nvPr>
        </p:nvSpPr>
        <p:spPr>
          <a:xfrm>
            <a:off x="250825" y="163513"/>
            <a:ext cx="8642350" cy="817562"/>
          </a:xfrm>
          <a:prstGeom prst="roundRect">
            <a:avLst>
              <a:gd name="adj" fmla="val 16667"/>
            </a:avLst>
          </a:prstGeom>
        </p:spPr>
        <p:txBody>
          <a:bodyPr/>
          <a:lstStyle/>
          <a:p>
            <a:pPr>
              <a:spcBef>
                <a:spcPct val="0"/>
              </a:spcBef>
              <a:spcAft>
                <a:spcPct val="0"/>
              </a:spcAft>
              <a:buClr>
                <a:srgbClr val="44546A"/>
              </a:buClr>
              <a:buSzPts val="2800"/>
            </a:pPr>
            <a:r>
              <a:rPr lang="ru-RU" altLang="ru-RU" sz="2400" smtClean="0">
                <a:solidFill>
                  <a:srgbClr val="44546A"/>
                </a:solidFill>
                <a:latin typeface="Arial" panose="020B0604020202020204" pitchFamily="34" charset="0"/>
                <a:cs typeface="Arial" panose="020B0604020202020204" pitchFamily="34" charset="0"/>
                <a:sym typeface="Arial" panose="020B0604020202020204" pitchFamily="34" charset="0"/>
              </a:rPr>
              <a:t>ЭМБРИОГЕНЕЗДЕГІ СӘУЛЕЛЕНУГЕ ЖАСТЫҚ-АРНАЙЫ  РЕАКЦИЯЛАРЫ</a:t>
            </a:r>
          </a:p>
        </p:txBody>
      </p:sp>
      <p:sp>
        <p:nvSpPr>
          <p:cNvPr id="21507" name="Shape 55"/>
          <p:cNvSpPr>
            <a:spLocks noGrp="1" noChangeArrowheads="1"/>
          </p:cNvSpPr>
          <p:nvPr>
            <p:ph type="body" idx="1"/>
          </p:nvPr>
        </p:nvSpPr>
        <p:spPr>
          <a:xfrm>
            <a:off x="250825" y="981075"/>
            <a:ext cx="8740775" cy="5724525"/>
          </a:xfrm>
        </p:spPr>
        <p:txBody>
          <a:bodyPr/>
          <a:lstStyle/>
          <a:p>
            <a:pPr marL="0" indent="542925" algn="just">
              <a:lnSpc>
                <a:spcPct val="80000"/>
              </a:lnSpc>
              <a:spcBef>
                <a:spcPct val="0"/>
              </a:spcBef>
              <a:spcAft>
                <a:spcPct val="0"/>
              </a:spcAft>
              <a:buClr>
                <a:srgbClr val="000000"/>
              </a:buClr>
              <a:buSzPts val="1400"/>
            </a:pPr>
            <a:r>
              <a:rPr lang="kk-KZ" altLang="ru-RU" sz="2000" smtClean="0">
                <a:solidFill>
                  <a:srgbClr val="000000"/>
                </a:solidFill>
                <a:latin typeface="Arial" panose="020B0604020202020204" pitchFamily="34" charset="0"/>
                <a:cs typeface="Arial" panose="020B0604020202020204" pitchFamily="34" charset="0"/>
                <a:sym typeface="Arial" panose="020B0604020202020204" pitchFamily="34" charset="0"/>
              </a:rPr>
              <a:t>Антенатальды, пренатальды даму кезеңіндегі организмнің өте жоғары радиосезімталдығын оңай түсіндіруге болады, өйткені бұл кезде радиосезімталдығы ең жоғары бөлінетін және дифференциалданатын клеткалардың конгломераты болып табылады.</a:t>
            </a:r>
          </a:p>
          <a:p>
            <a:pPr marL="0" indent="542925" algn="just">
              <a:lnSpc>
                <a:spcPct val="80000"/>
              </a:lnSpc>
              <a:spcBef>
                <a:spcPts val="363"/>
              </a:spcBef>
              <a:spcAft>
                <a:spcPct val="0"/>
              </a:spcAft>
              <a:buClr>
                <a:srgbClr val="000000"/>
              </a:buClr>
              <a:buSzPts val="1400"/>
            </a:pPr>
            <a:endParaRPr lang="kk-KZ" altLang="ru-RU" sz="20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marL="0" indent="542925" algn="just">
              <a:lnSpc>
                <a:spcPct val="80000"/>
              </a:lnSpc>
              <a:spcBef>
                <a:spcPts val="363"/>
              </a:spcBef>
              <a:spcAft>
                <a:spcPct val="0"/>
              </a:spcAft>
              <a:buClr>
                <a:srgbClr val="000000"/>
              </a:buClr>
              <a:buSzPts val="1400"/>
            </a:pPr>
            <a:r>
              <a:rPr lang="kk-KZ" altLang="ru-RU" sz="2000" smtClean="0">
                <a:solidFill>
                  <a:srgbClr val="000000"/>
                </a:solidFill>
                <a:latin typeface="Arial" panose="020B0604020202020204" pitchFamily="34" charset="0"/>
                <a:cs typeface="Arial" panose="020B0604020202020204" pitchFamily="34" charset="0"/>
                <a:sym typeface="Arial" panose="020B0604020202020204" pitchFamily="34" charset="0"/>
              </a:rPr>
              <a:t>Эмбрион үнемі даму үстінде болады. Сондықтан, белгілі бір тіндердің, органдардың немесе жүйелердің қозғалу, қалыптасу және дифференциялану уақытына байланысты олардың кез-келгені өте радиосезімтал болады, бұл оның ересек кезіндегі радиосезімталдығына сәйкес келмесе де.</a:t>
            </a:r>
          </a:p>
          <a:p>
            <a:pPr marL="0" indent="542925" algn="just">
              <a:lnSpc>
                <a:spcPct val="80000"/>
              </a:lnSpc>
              <a:spcBef>
                <a:spcPts val="363"/>
              </a:spcBef>
              <a:spcAft>
                <a:spcPct val="0"/>
              </a:spcAft>
              <a:buClr>
                <a:srgbClr val="000000"/>
              </a:buClr>
              <a:buSzPts val="1400"/>
            </a:pPr>
            <a:endParaRPr lang="kk-KZ" altLang="ru-RU" sz="2000" smtClean="0">
              <a:solidFill>
                <a:srgbClr val="FF0000"/>
              </a:solidFill>
              <a:latin typeface="Arial" panose="020B0604020202020204" pitchFamily="34" charset="0"/>
              <a:cs typeface="Arial" panose="020B0604020202020204" pitchFamily="34" charset="0"/>
              <a:sym typeface="Arial" panose="020B0604020202020204" pitchFamily="34" charset="0"/>
            </a:endParaRPr>
          </a:p>
          <a:p>
            <a:pPr marL="0" indent="542925" algn="just">
              <a:lnSpc>
                <a:spcPct val="80000"/>
              </a:lnSpc>
              <a:spcBef>
                <a:spcPts val="363"/>
              </a:spcBef>
              <a:spcAft>
                <a:spcPct val="0"/>
              </a:spcAft>
              <a:buClr>
                <a:srgbClr val="000000"/>
              </a:buClr>
              <a:buSzPts val="1400"/>
            </a:pPr>
            <a:r>
              <a:rPr lang="kk-KZ" altLang="ru-RU" sz="2000" smtClean="0">
                <a:solidFill>
                  <a:srgbClr val="FF0000"/>
                </a:solidFill>
                <a:latin typeface="Arial" panose="020B0604020202020204" pitchFamily="34" charset="0"/>
                <a:cs typeface="Arial" panose="020B0604020202020204" pitchFamily="34" charset="0"/>
                <a:sym typeface="Arial" panose="020B0604020202020204" pitchFamily="34" charset="0"/>
              </a:rPr>
              <a:t>Демек, эмбриональды және ұрық кез-келген ағзаның дамуының радиосезімтал кезеңдері болып саналады. Эмбрионның радиосезімталдығы ең сезімтал жүйемен анықталады, сол уақытта ол белсенді даму жағдайында болады</a:t>
            </a:r>
          </a:p>
          <a:p>
            <a:pPr marL="0" indent="542925" algn="just">
              <a:lnSpc>
                <a:spcPct val="80000"/>
              </a:lnSpc>
              <a:spcBef>
                <a:spcPts val="363"/>
              </a:spcBef>
              <a:spcAft>
                <a:spcPct val="0"/>
              </a:spcAft>
              <a:buClr>
                <a:srgbClr val="000000"/>
              </a:buClr>
              <a:buSzPts val="1400"/>
            </a:pPr>
            <a:endParaRPr lang="kk-KZ" altLang="ru-RU" sz="20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marL="0" indent="542925" algn="just">
              <a:lnSpc>
                <a:spcPct val="80000"/>
              </a:lnSpc>
              <a:spcBef>
                <a:spcPts val="363"/>
              </a:spcBef>
              <a:spcAft>
                <a:spcPct val="0"/>
              </a:spcAft>
              <a:buClr>
                <a:srgbClr val="000000"/>
              </a:buClr>
              <a:buSzPts val="1400"/>
            </a:pPr>
            <a:r>
              <a:rPr lang="kk-KZ" altLang="ru-RU" sz="2000" smtClean="0">
                <a:solidFill>
                  <a:srgbClr val="000000"/>
                </a:solidFill>
                <a:latin typeface="Arial" panose="020B0604020202020204" pitchFamily="34" charset="0"/>
                <a:cs typeface="Arial" panose="020B0604020202020204" pitchFamily="34" charset="0"/>
                <a:sym typeface="Arial" panose="020B0604020202020204" pitchFamily="34" charset="0"/>
              </a:rPr>
              <a:t>Сонымен қатар, эмбрион өмірлік циклдің басқа кезеңдерінде кездеспейтін маңызды қасиетке ие: қалпына келтіру, регенерациялау және қайта құру қабілеті.</a:t>
            </a:r>
          </a:p>
        </p:txBody>
      </p:sp>
    </p:spTree>
    <p:extLst>
      <p:ext uri="{BB962C8B-B14F-4D97-AF65-F5344CB8AC3E}">
        <p14:creationId xmlns:p14="http://schemas.microsoft.com/office/powerpoint/2010/main" val="1826017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60"/>
          <p:cNvSpPr>
            <a:spLocks noGrp="1" noChangeArrowheads="1"/>
          </p:cNvSpPr>
          <p:nvPr>
            <p:ph type="title"/>
          </p:nvPr>
        </p:nvSpPr>
        <p:spPr>
          <a:xfrm>
            <a:off x="179388" y="260350"/>
            <a:ext cx="8713787" cy="1081088"/>
          </a:xfrm>
          <a:prstGeom prst="roundRect">
            <a:avLst>
              <a:gd name="adj" fmla="val 16667"/>
            </a:avLst>
          </a:prstGeom>
        </p:spPr>
        <p:txBody>
          <a:bodyPr/>
          <a:lstStyle/>
          <a:p>
            <a:pPr>
              <a:spcBef>
                <a:spcPct val="0"/>
              </a:spcBef>
              <a:spcAft>
                <a:spcPct val="0"/>
              </a:spcAft>
              <a:buClr>
                <a:srgbClr val="44546A"/>
              </a:buClr>
              <a:buSzPts val="1800"/>
              <a:buFont typeface="Times New Roman" panose="02020603050405020304" pitchFamily="18" charset="0"/>
              <a:buNone/>
            </a:pPr>
            <a:r>
              <a:rPr lang="ru-RU" altLang="ru-RU" sz="2000" smtClean="0">
                <a:solidFill>
                  <a:srgbClr val="C00000"/>
                </a:solidFill>
                <a:latin typeface="Arial" panose="020B0604020202020204" pitchFamily="34" charset="0"/>
                <a:cs typeface="Arial" panose="020B0604020202020204" pitchFamily="34" charset="0"/>
                <a:sym typeface="Arial" panose="020B0604020202020204" pitchFamily="34" charset="0"/>
              </a:rPr>
              <a:t>ИОНДАУШЫ РАДИАЦИЯНЫҢ ЗИЯНДАУШЫ ӘСЕРІН ОРГАНИЗМДІҢ ЖАТЫРІШІЛІК ДАМУДЫҢ ҮШ НЕГІЗГІ КЕЗЕҢІНДЕ ЗЕРТТЕЛЕДІ:</a:t>
            </a:r>
          </a:p>
        </p:txBody>
      </p:sp>
      <p:sp>
        <p:nvSpPr>
          <p:cNvPr id="26627" name="Shape 61"/>
          <p:cNvSpPr>
            <a:spLocks noGrp="1" noChangeArrowheads="1"/>
          </p:cNvSpPr>
          <p:nvPr>
            <p:ph type="body" idx="1"/>
          </p:nvPr>
        </p:nvSpPr>
        <p:spPr>
          <a:xfrm>
            <a:off x="327025" y="1557338"/>
            <a:ext cx="8566150" cy="4910137"/>
          </a:xfrm>
        </p:spPr>
        <p:txBody>
          <a:bodyPr/>
          <a:lstStyle/>
          <a:p>
            <a:pPr marL="342900" indent="-342900" algn="just">
              <a:spcBef>
                <a:spcPct val="0"/>
              </a:spcBef>
              <a:spcAft>
                <a:spcPct val="0"/>
              </a:spcAft>
              <a:buClr>
                <a:srgbClr val="000000"/>
              </a:buClr>
            </a:pPr>
            <a:r>
              <a:rPr lang="kk-KZ" altLang="ru-RU" b="1" smtClean="0">
                <a:solidFill>
                  <a:srgbClr val="000000"/>
                </a:solidFill>
                <a:latin typeface="Arial" panose="020B0604020202020204" pitchFamily="34" charset="0"/>
                <a:cs typeface="Arial" panose="020B0604020202020204" pitchFamily="34" charset="0"/>
                <a:sym typeface="Arial" panose="020B0604020202020204" pitchFamily="34" charset="0"/>
              </a:rPr>
              <a:t>имплантация алдында </a:t>
            </a:r>
            <a:r>
              <a:rPr lang="kk-KZ" altLang="ru-RU" smtClean="0">
                <a:solidFill>
                  <a:srgbClr val="000000"/>
                </a:solidFill>
                <a:latin typeface="Arial" panose="020B0604020202020204" pitchFamily="34" charset="0"/>
                <a:cs typeface="Arial" panose="020B0604020202020204" pitchFamily="34" charset="0"/>
                <a:sym typeface="Arial" panose="020B0604020202020204" pitchFamily="34" charset="0"/>
              </a:rPr>
              <a:t>(әдетте жатырішілік өлімге әкеледі); </a:t>
            </a:r>
            <a:r>
              <a:rPr lang="kk-KZ" altLang="ru-RU" b="1" smtClean="0">
                <a:solidFill>
                  <a:srgbClr val="000000"/>
                </a:solidFill>
                <a:latin typeface="Arial" panose="020B0604020202020204" pitchFamily="34" charset="0"/>
                <a:cs typeface="Arial" panose="020B0604020202020204" pitchFamily="34" charset="0"/>
                <a:sym typeface="Arial" panose="020B0604020202020204" pitchFamily="34" charset="0"/>
              </a:rPr>
              <a:t>Алдын ала имплантация </a:t>
            </a:r>
            <a:r>
              <a:rPr lang="kk-KZ" altLang="ru-RU" smtClean="0">
                <a:solidFill>
                  <a:srgbClr val="000000"/>
                </a:solidFill>
                <a:latin typeface="Arial" panose="020B0604020202020204" pitchFamily="34" charset="0"/>
                <a:cs typeface="Arial" panose="020B0604020202020204" pitchFamily="34" charset="0"/>
                <a:sym typeface="Arial" panose="020B0604020202020204" pitchFamily="34" charset="0"/>
              </a:rPr>
              <a:t>(эмбрион жатырдың шырышты қабатының қалыңдығына енгізілмес бұрын)</a:t>
            </a:r>
          </a:p>
          <a:p>
            <a:pPr marL="342900" indent="-342900" algn="just">
              <a:spcBef>
                <a:spcPct val="0"/>
              </a:spcBef>
              <a:spcAft>
                <a:spcPct val="0"/>
              </a:spcAft>
              <a:buClr>
                <a:srgbClr val="000000"/>
              </a:buClr>
            </a:pPr>
            <a:r>
              <a:rPr lang="ru-RU" altLang="ru-RU" b="1" smtClean="0">
                <a:solidFill>
                  <a:srgbClr val="000000"/>
                </a:solidFill>
                <a:latin typeface="Arial" panose="020B0604020202020204" pitchFamily="34" charset="0"/>
                <a:cs typeface="Arial" panose="020B0604020202020204" pitchFamily="34" charset="0"/>
                <a:sym typeface="Arial" panose="020B0604020202020204" pitchFamily="34" charset="0"/>
              </a:rPr>
              <a:t>негізгі органогенез кезеңі </a:t>
            </a:r>
            <a:r>
              <a:rPr lang="ru-RU" altLang="ru-RU" smtClean="0">
                <a:solidFill>
                  <a:srgbClr val="000000"/>
                </a:solidFill>
                <a:latin typeface="Arial" panose="020B0604020202020204" pitchFamily="34" charset="0"/>
                <a:cs typeface="Arial" panose="020B0604020202020204" pitchFamily="34" charset="0"/>
                <a:sym typeface="Arial" panose="020B0604020202020204" pitchFamily="34" charset="0"/>
              </a:rPr>
              <a:t>(жаңа туған нәрестенің өлуі немесе кемістік (уродство))</a:t>
            </a:r>
          </a:p>
          <a:p>
            <a:pPr marL="342900" indent="-342900" algn="just">
              <a:spcBef>
                <a:spcPct val="0"/>
              </a:spcBef>
              <a:spcAft>
                <a:spcPct val="0"/>
              </a:spcAft>
              <a:buClr>
                <a:srgbClr val="000000"/>
              </a:buClr>
            </a:pPr>
            <a:r>
              <a:rPr lang="ru-RU" altLang="ru-RU" b="1" smtClean="0">
                <a:solidFill>
                  <a:srgbClr val="000000"/>
                </a:solidFill>
                <a:latin typeface="Arial" panose="020B0604020202020204" pitchFamily="34" charset="0"/>
                <a:cs typeface="Arial" panose="020B0604020202020204" pitchFamily="34" charset="0"/>
                <a:sym typeface="Arial" panose="020B0604020202020204" pitchFamily="34" charset="0"/>
              </a:rPr>
              <a:t>ұрық кезеңі </a:t>
            </a:r>
            <a:r>
              <a:rPr lang="ru-RU" altLang="ru-RU" smtClean="0">
                <a:solidFill>
                  <a:srgbClr val="000000"/>
                </a:solidFill>
                <a:latin typeface="Arial" panose="020B0604020202020204" pitchFamily="34" charset="0"/>
                <a:cs typeface="Arial" panose="020B0604020202020204" pitchFamily="34" charset="0"/>
                <a:sym typeface="Arial" panose="020B0604020202020204" pitchFamily="34" charset="0"/>
              </a:rPr>
              <a:t>(жаңа туған нәрестенің радиациялық ауруы)</a:t>
            </a:r>
          </a:p>
        </p:txBody>
      </p:sp>
    </p:spTree>
    <p:extLst>
      <p:ext uri="{BB962C8B-B14F-4D97-AF65-F5344CB8AC3E}">
        <p14:creationId xmlns:p14="http://schemas.microsoft.com/office/powerpoint/2010/main" val="1811390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52425" y="928688"/>
            <a:ext cx="865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2400" b="1"/>
              <a:t>Основные периоды внутриутробного развития при облучении:</a:t>
            </a:r>
          </a:p>
        </p:txBody>
      </p:sp>
      <p:sp>
        <p:nvSpPr>
          <p:cNvPr id="4" name="Прямоугольник 3"/>
          <p:cNvSpPr/>
          <p:nvPr/>
        </p:nvSpPr>
        <p:spPr>
          <a:xfrm>
            <a:off x="520700" y="1547813"/>
            <a:ext cx="7442200" cy="1377950"/>
          </a:xfrm>
          <a:prstGeom prst="rect">
            <a:avLst/>
          </a:prstGeom>
          <a:solidFill>
            <a:srgbClr val="F4DD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ru-RU" sz="2000" b="1" u="sng" dirty="0" err="1">
                <a:solidFill>
                  <a:schemeClr val="tx1"/>
                </a:solidFill>
              </a:rPr>
              <a:t>Предимплантационный</a:t>
            </a:r>
            <a:r>
              <a:rPr lang="ru-RU" sz="2000" b="1" u="sng" dirty="0">
                <a:solidFill>
                  <a:schemeClr val="tx1"/>
                </a:solidFill>
              </a:rPr>
              <a:t> период</a:t>
            </a:r>
          </a:p>
          <a:p>
            <a:pPr>
              <a:defRPr/>
            </a:pPr>
            <a:r>
              <a:rPr lang="ru-RU" dirty="0">
                <a:solidFill>
                  <a:schemeClr val="tx1"/>
                </a:solidFill>
              </a:rPr>
              <a:t>Облучение на ранних стадиях (до имплантации и в начале органогенеза) как правило, заканчивается </a:t>
            </a:r>
            <a:r>
              <a:rPr lang="ru-RU" b="1" dirty="0">
                <a:solidFill>
                  <a:schemeClr val="tx1"/>
                </a:solidFill>
              </a:rPr>
              <a:t>внутриутробной гибелью или</a:t>
            </a:r>
            <a:r>
              <a:rPr lang="ru-RU" dirty="0">
                <a:solidFill>
                  <a:schemeClr val="tx1"/>
                </a:solidFill>
              </a:rPr>
              <a:t> </a:t>
            </a:r>
            <a:r>
              <a:rPr lang="ru-RU" b="1" dirty="0">
                <a:solidFill>
                  <a:schemeClr val="tx1"/>
                </a:solidFill>
              </a:rPr>
              <a:t>гибелью новорожденного </a:t>
            </a:r>
            <a:r>
              <a:rPr lang="ru-RU" dirty="0">
                <a:solidFill>
                  <a:schemeClr val="tx1"/>
                </a:solidFill>
              </a:rPr>
              <a:t>(при облучении в середине периода органогенеза)</a:t>
            </a:r>
          </a:p>
        </p:txBody>
      </p:sp>
      <p:sp>
        <p:nvSpPr>
          <p:cNvPr id="5" name="Прямоугольник 4"/>
          <p:cNvSpPr/>
          <p:nvPr/>
        </p:nvSpPr>
        <p:spPr>
          <a:xfrm>
            <a:off x="2216150" y="3148013"/>
            <a:ext cx="5746750" cy="10969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ru-RU" sz="2000" b="1" u="sng" dirty="0">
                <a:solidFill>
                  <a:schemeClr val="tx1"/>
                </a:solidFill>
              </a:rPr>
              <a:t>Период основного органогенеза</a:t>
            </a:r>
          </a:p>
          <a:p>
            <a:pPr>
              <a:defRPr/>
            </a:pPr>
            <a:r>
              <a:rPr lang="ru-RU" dirty="0">
                <a:solidFill>
                  <a:schemeClr val="tx1"/>
                </a:solidFill>
              </a:rPr>
              <a:t>Воздействие в период основного органогенеза вызывает </a:t>
            </a:r>
            <a:r>
              <a:rPr lang="ru-RU" b="1" dirty="0">
                <a:solidFill>
                  <a:schemeClr val="tx1"/>
                </a:solidFill>
              </a:rPr>
              <a:t>уродства</a:t>
            </a:r>
          </a:p>
        </p:txBody>
      </p:sp>
      <p:sp>
        <p:nvSpPr>
          <p:cNvPr id="6" name="Прямоугольник 5"/>
          <p:cNvSpPr/>
          <p:nvPr/>
        </p:nvSpPr>
        <p:spPr>
          <a:xfrm>
            <a:off x="3278188" y="4459288"/>
            <a:ext cx="4684712" cy="1100137"/>
          </a:xfrm>
          <a:prstGeom prst="rect">
            <a:avLst/>
          </a:prstGeom>
          <a:solidFill>
            <a:srgbClr val="F4DD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ru-RU" sz="2000" b="1" u="sng" dirty="0">
                <a:solidFill>
                  <a:schemeClr val="tx1"/>
                </a:solidFill>
              </a:rPr>
              <a:t>Плодный период</a:t>
            </a:r>
          </a:p>
          <a:p>
            <a:pPr>
              <a:defRPr/>
            </a:pPr>
            <a:r>
              <a:rPr lang="ru-RU" dirty="0">
                <a:solidFill>
                  <a:schemeClr val="tx1"/>
                </a:solidFill>
              </a:rPr>
              <a:t>Вызывает </a:t>
            </a:r>
            <a:r>
              <a:rPr lang="ru-RU" b="1" dirty="0">
                <a:solidFill>
                  <a:schemeClr val="tx1"/>
                </a:solidFill>
              </a:rPr>
              <a:t>лучевую болезнь </a:t>
            </a:r>
            <a:r>
              <a:rPr lang="ru-RU" dirty="0">
                <a:solidFill>
                  <a:schemeClr val="tx1"/>
                </a:solidFill>
              </a:rPr>
              <a:t>новорожденного</a:t>
            </a:r>
          </a:p>
        </p:txBody>
      </p:sp>
      <p:sp>
        <p:nvSpPr>
          <p:cNvPr id="8" name="Прямоугольник 7"/>
          <p:cNvSpPr/>
          <p:nvPr/>
        </p:nvSpPr>
        <p:spPr>
          <a:xfrm>
            <a:off x="1027113" y="5737225"/>
            <a:ext cx="7778750"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b="1">
                <a:solidFill>
                  <a:srgbClr val="000000"/>
                </a:solidFill>
                <a:cs typeface="Times New Roman" panose="02020603050405020304" pitchFamily="18" charset="0"/>
              </a:rPr>
              <a:t>*Радиочувствительность эмбриона </a:t>
            </a:r>
            <a:r>
              <a:rPr lang="ru-RU" altLang="ru-RU">
                <a:solidFill>
                  <a:srgbClr val="C00000"/>
                </a:solidFill>
                <a:cs typeface="Times New Roman" panose="02020603050405020304" pitchFamily="18" charset="0"/>
              </a:rPr>
              <a:t>определяется</a:t>
            </a:r>
            <a:r>
              <a:rPr lang="ru-RU" altLang="ru-RU">
                <a:solidFill>
                  <a:srgbClr val="000000"/>
                </a:solidFill>
                <a:cs typeface="Times New Roman" panose="02020603050405020304" pitchFamily="18" charset="0"/>
              </a:rPr>
              <a:t> </a:t>
            </a:r>
            <a:r>
              <a:rPr lang="ru-RU" altLang="ru-RU">
                <a:solidFill>
                  <a:srgbClr val="C00000"/>
                </a:solidFill>
                <a:cs typeface="Times New Roman" panose="02020603050405020304" pitchFamily="18" charset="0"/>
              </a:rPr>
              <a:t>наиболее чувствительной системой</a:t>
            </a:r>
            <a:r>
              <a:rPr lang="ru-RU" altLang="ru-RU">
                <a:solidFill>
                  <a:srgbClr val="000000"/>
                </a:solidFill>
                <a:cs typeface="Times New Roman" panose="02020603050405020304" pitchFamily="18" charset="0"/>
              </a:rPr>
              <a:t>, находящейся в данный момент </a:t>
            </a:r>
            <a:r>
              <a:rPr lang="ru-RU" altLang="ru-RU">
                <a:solidFill>
                  <a:srgbClr val="C00000"/>
                </a:solidFill>
                <a:cs typeface="Times New Roman" panose="02020603050405020304" pitchFamily="18" charset="0"/>
              </a:rPr>
              <a:t>в состоянии активного развития</a:t>
            </a:r>
            <a:endParaRPr lang="ru-RU" altLang="ru-RU">
              <a:solidFill>
                <a:srgbClr val="C00000"/>
              </a:solidFill>
            </a:endParaRPr>
          </a:p>
        </p:txBody>
      </p:sp>
    </p:spTree>
    <p:extLst>
      <p:ext uri="{BB962C8B-B14F-4D97-AF65-F5344CB8AC3E}">
        <p14:creationId xmlns:p14="http://schemas.microsoft.com/office/powerpoint/2010/main" val="3146240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2"/>
          <p:cNvSpPr>
            <a:spLocks noChangeArrowheads="1"/>
          </p:cNvSpPr>
          <p:nvPr/>
        </p:nvSpPr>
        <p:spPr bwMode="auto">
          <a:xfrm>
            <a:off x="107950" y="115888"/>
            <a:ext cx="8791575"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2200" b="1">
                <a:solidFill>
                  <a:srgbClr val="000000"/>
                </a:solidFill>
                <a:cs typeface="Times New Roman" panose="02020603050405020304" pitchFamily="18" charset="0"/>
              </a:rPr>
              <a:t>Имплантация алдындағы эмбриондар </a:t>
            </a:r>
            <a:r>
              <a:rPr lang="ru-RU" altLang="ru-RU" sz="2200">
                <a:solidFill>
                  <a:srgbClr val="000000"/>
                </a:solidFill>
                <a:cs typeface="Times New Roman" panose="02020603050405020304" pitchFamily="18" charset="0"/>
              </a:rPr>
              <a:t>(</a:t>
            </a:r>
            <a:r>
              <a:rPr lang="ru-RU" altLang="ru-RU" sz="2200" b="1">
                <a:solidFill>
                  <a:srgbClr val="000000"/>
                </a:solidFill>
                <a:cs typeface="Times New Roman" panose="02020603050405020304" pitchFamily="18" charset="0"/>
              </a:rPr>
              <a:t>5 тәулікке дейін</a:t>
            </a:r>
            <a:r>
              <a:rPr lang="ru-RU" altLang="ru-RU" sz="2200">
                <a:solidFill>
                  <a:srgbClr val="000000"/>
                </a:solidFill>
                <a:cs typeface="Times New Roman" panose="02020603050405020304" pitchFamily="18" charset="0"/>
              </a:rPr>
              <a:t>) </a:t>
            </a:r>
            <a:r>
              <a:rPr lang="ru-RU" altLang="ru-RU" sz="2200" b="1">
                <a:solidFill>
                  <a:srgbClr val="000000"/>
                </a:solidFill>
                <a:cs typeface="Times New Roman" panose="02020603050405020304" pitchFamily="18" charset="0"/>
              </a:rPr>
              <a:t>радиацияға ең сезімтал</a:t>
            </a:r>
            <a:r>
              <a:rPr lang="ru-RU" altLang="ru-RU" sz="2200">
                <a:solidFill>
                  <a:srgbClr val="000000"/>
                </a:solidFill>
                <a:cs typeface="Times New Roman" panose="02020603050405020304" pitchFamily="18" charset="0"/>
              </a:rPr>
              <a:t> болып табылады - олардың 80-нен 40% -на дейін туылғанға дейін өледі, тіпті осы кезеңде (1-ден 5 күнге дейін) жасына қарай радиосезімталдық айтарлықтай төмендейді. Тірі қалған эмбриондарда әдетте байқалатын кемістіктер (уродств) болмайды.</a:t>
            </a:r>
          </a:p>
          <a:p>
            <a:pPr algn="just"/>
            <a:endParaRPr lang="ru-RU" altLang="ru-RU" sz="2200">
              <a:solidFill>
                <a:srgbClr val="000000"/>
              </a:solidFill>
              <a:cs typeface="Times New Roman" panose="02020603050405020304" pitchFamily="18" charset="0"/>
            </a:endParaRPr>
          </a:p>
          <a:p>
            <a:pPr algn="just"/>
            <a:r>
              <a:rPr lang="ru-RU" altLang="ru-RU" sz="2200">
                <a:solidFill>
                  <a:srgbClr val="000000"/>
                </a:solidFill>
                <a:cs typeface="Times New Roman" panose="02020603050405020304" pitchFamily="18" charset="0"/>
              </a:rPr>
              <a:t>Осыдан кейін </a:t>
            </a:r>
            <a:r>
              <a:rPr lang="ru-RU" altLang="ru-RU" sz="2200" b="1">
                <a:solidFill>
                  <a:srgbClr val="000000"/>
                </a:solidFill>
                <a:cs typeface="Times New Roman" panose="02020603050405020304" pitchFamily="18" charset="0"/>
              </a:rPr>
              <a:t>6,5-12,5 күндік кезең </a:t>
            </a:r>
            <a:r>
              <a:rPr lang="ru-RU" altLang="ru-RU" sz="2200">
                <a:solidFill>
                  <a:srgbClr val="000000"/>
                </a:solidFill>
                <a:cs typeface="Times New Roman" panose="02020603050405020304" pitchFamily="18" charset="0"/>
              </a:rPr>
              <a:t>жүреді, бұл сәулелену ең аз жатырішілік өліммен кемістіктің  ең жоғары жиілігін тудырады және жаңа туылған нәрестелердің ең үлкен өлімі.</a:t>
            </a:r>
          </a:p>
          <a:p>
            <a:pPr algn="just"/>
            <a:endParaRPr lang="ru-RU" altLang="ru-RU" sz="2200">
              <a:solidFill>
                <a:srgbClr val="000000"/>
              </a:solidFill>
              <a:cs typeface="Times New Roman" panose="02020603050405020304" pitchFamily="18" charset="0"/>
            </a:endParaRPr>
          </a:p>
          <a:p>
            <a:pPr algn="just"/>
            <a:r>
              <a:rPr lang="ru-RU" altLang="ru-RU" sz="2200">
                <a:solidFill>
                  <a:srgbClr val="000000"/>
                </a:solidFill>
                <a:cs typeface="Times New Roman" panose="02020603050405020304" pitchFamily="18" charset="0"/>
              </a:rPr>
              <a:t>2 </a:t>
            </a:r>
            <a:r>
              <a:rPr lang="kk-KZ" altLang="ru-RU" sz="2200">
                <a:solidFill>
                  <a:srgbClr val="000000"/>
                </a:solidFill>
                <a:cs typeface="Times New Roman" panose="02020603050405020304" pitchFamily="18" charset="0"/>
              </a:rPr>
              <a:t>Гр</a:t>
            </a:r>
            <a:r>
              <a:rPr lang="en-US" altLang="ru-RU" sz="2200">
                <a:solidFill>
                  <a:srgbClr val="000000"/>
                </a:solidFill>
                <a:cs typeface="Times New Roman" panose="02020603050405020304" pitchFamily="18" charset="0"/>
              </a:rPr>
              <a:t> </a:t>
            </a:r>
            <a:r>
              <a:rPr lang="ru-RU" altLang="ru-RU" sz="2200">
                <a:solidFill>
                  <a:srgbClr val="000000"/>
                </a:solidFill>
                <a:cs typeface="Times New Roman" panose="02020603050405020304" pitchFamily="18" charset="0"/>
              </a:rPr>
              <a:t>дозасында өлім ең жоғары болады, егер сәулелену 9,5-тен 10,5 тәулік аралығында жүрсе және 7,5-ке дейін немесе 11,5 күннен кейін сәулелендірілсе бақылаудан ерекшеленбейді.</a:t>
            </a:r>
          </a:p>
          <a:p>
            <a:pPr algn="just"/>
            <a:endParaRPr lang="ru-RU" altLang="ru-RU" sz="2200">
              <a:solidFill>
                <a:srgbClr val="000000"/>
              </a:solidFill>
              <a:cs typeface="Times New Roman" panose="02020603050405020304" pitchFamily="18" charset="0"/>
            </a:endParaRPr>
          </a:p>
          <a:p>
            <a:pPr algn="just"/>
            <a:r>
              <a:rPr lang="ru-RU" altLang="ru-RU" sz="2200">
                <a:solidFill>
                  <a:srgbClr val="000000"/>
                </a:solidFill>
                <a:cs typeface="Times New Roman" panose="02020603050405020304" pitchFamily="18" charset="0"/>
              </a:rPr>
              <a:t>Осылайша, </a:t>
            </a:r>
            <a:r>
              <a:rPr lang="ru-RU" altLang="ru-RU" sz="2200" b="1">
                <a:solidFill>
                  <a:srgbClr val="000000"/>
                </a:solidFill>
                <a:cs typeface="Times New Roman" panose="02020603050405020304" pitchFamily="18" charset="0"/>
              </a:rPr>
              <a:t>негізгі органогенез кезеңі </a:t>
            </a:r>
            <a:r>
              <a:rPr lang="ru-RU" altLang="ru-RU" sz="2200">
                <a:solidFill>
                  <a:srgbClr val="000000"/>
                </a:solidFill>
                <a:cs typeface="Times New Roman" panose="02020603050405020304" pitchFamily="18" charset="0"/>
              </a:rPr>
              <a:t>(</a:t>
            </a:r>
            <a:r>
              <a:rPr lang="ru-RU" altLang="ru-RU" sz="2200" b="1">
                <a:solidFill>
                  <a:srgbClr val="000000"/>
                </a:solidFill>
                <a:cs typeface="Times New Roman" panose="02020603050405020304" pitchFamily="18" charset="0"/>
              </a:rPr>
              <a:t>6,5-12,5 күн</a:t>
            </a:r>
            <a:r>
              <a:rPr lang="ru-RU" altLang="ru-RU" sz="2200">
                <a:solidFill>
                  <a:srgbClr val="000000"/>
                </a:solidFill>
                <a:cs typeface="Times New Roman" panose="02020603050405020304" pitchFamily="18" charset="0"/>
              </a:rPr>
              <a:t>) дененің көптеген мүшелері мен жүйелері үшін ең радиосезімтал деп саналады, оның сәулеленуі (олардың өмірлік маңыздылығына байланысты) ұрықтың, жаңа туған нәрестенің өліміне немесе кемістіктің пайда болуына әкеледі.</a:t>
            </a:r>
          </a:p>
        </p:txBody>
      </p:sp>
    </p:spTree>
    <p:extLst>
      <p:ext uri="{BB962C8B-B14F-4D97-AF65-F5344CB8AC3E}">
        <p14:creationId xmlns:p14="http://schemas.microsoft.com/office/powerpoint/2010/main" val="3486863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850" y="168275"/>
            <a:ext cx="8569325" cy="1016000"/>
          </a:xfrm>
          <a:prstGeom prst="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sz="2000">
                <a:solidFill>
                  <a:srgbClr val="000000"/>
                </a:solidFill>
                <a:cs typeface="Times New Roman" panose="02020603050405020304" pitchFamily="18" charset="0"/>
              </a:rPr>
              <a:t>Дифференциалданатын жасушалар өте р</a:t>
            </a:r>
            <a:r>
              <a:rPr lang="ru-RU" altLang="ru-RU" sz="2000" b="1">
                <a:solidFill>
                  <a:srgbClr val="000000"/>
                </a:solidFill>
                <a:cs typeface="Times New Roman" panose="02020603050405020304" pitchFamily="18" charset="0"/>
              </a:rPr>
              <a:t>адиосезімталды келеді</a:t>
            </a:r>
            <a:r>
              <a:rPr lang="ru-RU" altLang="ru-RU" sz="2000">
                <a:solidFill>
                  <a:srgbClr val="000000"/>
                </a:solidFill>
                <a:cs typeface="Times New Roman" panose="02020603050405020304" pitchFamily="18" charset="0"/>
              </a:rPr>
              <a:t>; белгілі бір тіннің, мүшенің, жүйенің дамуындағы радиосезімтал кезеңдерді осылар анықтайды</a:t>
            </a:r>
          </a:p>
        </p:txBody>
      </p:sp>
      <p:sp>
        <p:nvSpPr>
          <p:cNvPr id="4" name="Прямоугольник 3"/>
          <p:cNvSpPr/>
          <p:nvPr/>
        </p:nvSpPr>
        <p:spPr>
          <a:xfrm>
            <a:off x="238125" y="1636713"/>
            <a:ext cx="8667750" cy="1016000"/>
          </a:xfrm>
          <a:prstGeom prst="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sz="2000" b="1">
                <a:solidFill>
                  <a:srgbClr val="000000"/>
                </a:solidFill>
                <a:cs typeface="Times New Roman" panose="02020603050405020304" pitchFamily="18" charset="0"/>
              </a:rPr>
              <a:t>Адам эмбрионының ең жоғары радиосезімталдығы кезеңі </a:t>
            </a:r>
            <a:r>
              <a:rPr lang="ru-RU" altLang="ru-RU" sz="2000">
                <a:solidFill>
                  <a:srgbClr val="000000"/>
                </a:solidFill>
                <a:cs typeface="Times New Roman" panose="02020603050405020304" pitchFamily="18" charset="0"/>
              </a:rPr>
              <a:t>жүктілік басынан басталып, </a:t>
            </a:r>
            <a:r>
              <a:rPr lang="ru-RU" altLang="ru-RU" sz="2000" b="1">
                <a:solidFill>
                  <a:srgbClr val="000000"/>
                </a:solidFill>
                <a:cs typeface="Times New Roman" panose="02020603050405020304" pitchFamily="18" charset="0"/>
              </a:rPr>
              <a:t>имплантациядан</a:t>
            </a:r>
            <a:r>
              <a:rPr lang="ru-RU" altLang="ru-RU" sz="2000">
                <a:solidFill>
                  <a:srgbClr val="000000"/>
                </a:solidFill>
                <a:cs typeface="Times New Roman" panose="02020603050405020304" pitchFamily="18" charset="0"/>
              </a:rPr>
              <a:t> кейін шамамен </a:t>
            </a:r>
            <a:r>
              <a:rPr lang="ru-RU" altLang="ru-RU" sz="2000" b="1">
                <a:solidFill>
                  <a:srgbClr val="000000"/>
                </a:solidFill>
                <a:cs typeface="Times New Roman" panose="02020603050405020304" pitchFamily="18" charset="0"/>
              </a:rPr>
              <a:t>38 күн өткен </a:t>
            </a:r>
            <a:r>
              <a:rPr lang="ru-RU" altLang="ru-RU" sz="2000">
                <a:solidFill>
                  <a:srgbClr val="000000"/>
                </a:solidFill>
                <a:cs typeface="Times New Roman" panose="02020603050405020304" pitchFamily="18" charset="0"/>
              </a:rPr>
              <a:t>соң аяқталады</a:t>
            </a:r>
            <a:r>
              <a:rPr lang="ru-RU" altLang="ru-RU" sz="2000" b="1">
                <a:solidFill>
                  <a:srgbClr val="000000"/>
                </a:solidFill>
                <a:cs typeface="Times New Roman" panose="02020603050405020304" pitchFamily="18" charset="0"/>
              </a:rPr>
              <a:t>.</a:t>
            </a:r>
          </a:p>
        </p:txBody>
      </p:sp>
      <p:sp>
        <p:nvSpPr>
          <p:cNvPr id="33796" name="Прямоугольник 4"/>
          <p:cNvSpPr>
            <a:spLocks noChangeArrowheads="1"/>
          </p:cNvSpPr>
          <p:nvPr/>
        </p:nvSpPr>
        <p:spPr bwMode="auto">
          <a:xfrm>
            <a:off x="1692275" y="3516313"/>
            <a:ext cx="658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b="1">
                <a:solidFill>
                  <a:srgbClr val="000000"/>
                </a:solidFill>
                <a:cs typeface="Times New Roman" panose="02020603050405020304" pitchFamily="18" charset="0"/>
              </a:rPr>
              <a:t>Бастапқы жасуша түрлерінен жылдам дифференциация</a:t>
            </a:r>
          </a:p>
        </p:txBody>
      </p:sp>
      <p:sp>
        <p:nvSpPr>
          <p:cNvPr id="6" name="Стрелка вниз 5"/>
          <p:cNvSpPr/>
          <p:nvPr/>
        </p:nvSpPr>
        <p:spPr>
          <a:xfrm>
            <a:off x="4427538" y="4087813"/>
            <a:ext cx="257175" cy="46196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798" name="Прямоугольник 6"/>
          <p:cNvSpPr>
            <a:spLocks noChangeArrowheads="1"/>
          </p:cNvSpPr>
          <p:nvPr/>
        </p:nvSpPr>
        <p:spPr bwMode="auto">
          <a:xfrm>
            <a:off x="323850" y="4751388"/>
            <a:ext cx="86693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b="1">
                <a:solidFill>
                  <a:srgbClr val="000000"/>
                </a:solidFill>
                <a:cs typeface="Times New Roman" panose="02020603050405020304" pitchFamily="18" charset="0"/>
              </a:rPr>
              <a:t>Жасушалардың радиосезімталдығы</a:t>
            </a:r>
            <a:r>
              <a:rPr lang="ru-RU" altLang="ru-RU" sz="2400">
                <a:solidFill>
                  <a:srgbClr val="000000"/>
                </a:solidFill>
                <a:cs typeface="Times New Roman" panose="02020603050405020304" pitchFamily="18" charset="0"/>
              </a:rPr>
              <a:t> белгілі бір жүйенің немесе мүшенің </a:t>
            </a:r>
            <a:r>
              <a:rPr lang="ru-RU" altLang="ru-RU" sz="2400" b="1">
                <a:solidFill>
                  <a:srgbClr val="000000"/>
                </a:solidFill>
                <a:cs typeface="Times New Roman" panose="02020603050405020304" pitchFamily="18" charset="0"/>
              </a:rPr>
              <a:t>радиосезімталдық дәрежесін </a:t>
            </a:r>
            <a:r>
              <a:rPr lang="ru-RU" altLang="ru-RU" sz="2400">
                <a:solidFill>
                  <a:srgbClr val="000000"/>
                </a:solidFill>
                <a:cs typeface="Times New Roman" panose="02020603050405020304" pitchFamily="18" charset="0"/>
              </a:rPr>
              <a:t>және уақыттың әр сәтінде белгілі бір </a:t>
            </a:r>
            <a:r>
              <a:rPr lang="ru-RU" altLang="ru-RU" sz="2400" b="1">
                <a:solidFill>
                  <a:srgbClr val="000000"/>
                </a:solidFill>
                <a:cs typeface="Times New Roman" panose="02020603050405020304" pitchFamily="18" charset="0"/>
              </a:rPr>
              <a:t>ауытқу (аномалия) ықтималдығын </a:t>
            </a:r>
            <a:r>
              <a:rPr lang="ru-RU" altLang="ru-RU" sz="2400">
                <a:solidFill>
                  <a:srgbClr val="000000"/>
                </a:solidFill>
                <a:cs typeface="Times New Roman" panose="02020603050405020304" pitchFamily="18" charset="0"/>
              </a:rPr>
              <a:t>анықтайды. </a:t>
            </a:r>
          </a:p>
        </p:txBody>
      </p:sp>
    </p:spTree>
    <p:extLst>
      <p:ext uri="{BB962C8B-B14F-4D97-AF65-F5344CB8AC3E}">
        <p14:creationId xmlns:p14="http://schemas.microsoft.com/office/powerpoint/2010/main" val="185069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4DB86E-337B-4EF3-B5BA-C51DDC4B15CD}"/>
              </a:ext>
            </a:extLst>
          </p:cNvPr>
          <p:cNvSpPr txBox="1"/>
          <p:nvPr/>
        </p:nvSpPr>
        <p:spPr>
          <a:xfrm>
            <a:off x="215660" y="205496"/>
            <a:ext cx="8652295" cy="6001643"/>
          </a:xfrm>
          <a:prstGeom prst="rect">
            <a:avLst/>
          </a:prstGeom>
          <a:noFill/>
        </p:spPr>
        <p:txBody>
          <a:bodyPr wrap="square">
            <a:spAutoFit/>
          </a:bodyPr>
          <a:lstStyle/>
          <a:p>
            <a:pPr indent="534988" algn="just"/>
            <a:r>
              <a:rPr lang="ru-RU" sz="2400" b="1" dirty="0" err="1">
                <a:solidFill>
                  <a:srgbClr val="FF0000"/>
                </a:solidFill>
              </a:rPr>
              <a:t>Сәулелік</a:t>
            </a:r>
            <a:r>
              <a:rPr lang="ru-RU" sz="2400" b="1" dirty="0">
                <a:solidFill>
                  <a:srgbClr val="FF0000"/>
                </a:solidFill>
              </a:rPr>
              <a:t> ауру </a:t>
            </a:r>
            <a:r>
              <a:rPr lang="ru-RU" sz="2400" dirty="0"/>
              <a:t>- </a:t>
            </a:r>
            <a:r>
              <a:rPr lang="ru-RU" sz="2400" dirty="0" err="1"/>
              <a:t>бұл</a:t>
            </a:r>
            <a:r>
              <a:rPr lang="ru-RU" sz="2400" dirty="0"/>
              <a:t> </a:t>
            </a:r>
            <a:r>
              <a:rPr lang="ru-RU" sz="2400" b="1" dirty="0" err="1">
                <a:solidFill>
                  <a:srgbClr val="FF0000"/>
                </a:solidFill>
              </a:rPr>
              <a:t>молекулалық</a:t>
            </a:r>
            <a:r>
              <a:rPr lang="ru-RU" sz="2400" dirty="0"/>
              <a:t> </a:t>
            </a:r>
            <a:r>
              <a:rPr lang="ru-RU" sz="2400" dirty="0" err="1"/>
              <a:t>және</a:t>
            </a:r>
            <a:r>
              <a:rPr lang="ru-RU" sz="2400" dirty="0"/>
              <a:t> </a:t>
            </a:r>
            <a:r>
              <a:rPr lang="ru-RU" sz="2400" b="1" dirty="0" err="1">
                <a:solidFill>
                  <a:srgbClr val="FF0000"/>
                </a:solidFill>
              </a:rPr>
              <a:t>жасушалық</a:t>
            </a:r>
            <a:r>
              <a:rPr lang="ru-RU" sz="2400" dirty="0"/>
              <a:t> </a:t>
            </a:r>
            <a:r>
              <a:rPr lang="ru-RU" sz="2400" dirty="0" err="1"/>
              <a:t>деңгейде</a:t>
            </a:r>
            <a:r>
              <a:rPr lang="ru-RU" sz="2400" dirty="0"/>
              <a:t> </a:t>
            </a:r>
            <a:r>
              <a:rPr lang="ru-RU" sz="2400" dirty="0" err="1"/>
              <a:t>болатын</a:t>
            </a:r>
            <a:r>
              <a:rPr lang="ru-RU" sz="2400" dirty="0"/>
              <a:t> </a:t>
            </a:r>
            <a:r>
              <a:rPr lang="ru-RU" sz="2400" b="1" dirty="0" err="1">
                <a:solidFill>
                  <a:srgbClr val="FF0000"/>
                </a:solidFill>
              </a:rPr>
              <a:t>зиянды</a:t>
            </a:r>
            <a:r>
              <a:rPr lang="ru-RU" sz="2400" b="1" dirty="0">
                <a:solidFill>
                  <a:srgbClr val="FF0000"/>
                </a:solidFill>
              </a:rPr>
              <a:t> </a:t>
            </a:r>
            <a:r>
              <a:rPr lang="ru-RU" sz="2400" b="1" dirty="0" err="1">
                <a:solidFill>
                  <a:srgbClr val="FF0000"/>
                </a:solidFill>
              </a:rPr>
              <a:t>әсерлердің</a:t>
            </a:r>
            <a:r>
              <a:rPr lang="ru-RU" sz="2400" b="1" dirty="0">
                <a:solidFill>
                  <a:srgbClr val="FF0000"/>
                </a:solidFill>
              </a:rPr>
              <a:t> </a:t>
            </a:r>
            <a:r>
              <a:rPr lang="ru-RU" sz="2400" dirty="0" err="1"/>
              <a:t>нәтижесі</a:t>
            </a:r>
            <a:r>
              <a:rPr lang="ru-RU" sz="2400" dirty="0"/>
              <a:t>.</a:t>
            </a:r>
          </a:p>
          <a:p>
            <a:pPr indent="534988" algn="just"/>
            <a:r>
              <a:rPr lang="ru-RU" sz="2400" dirty="0" err="1"/>
              <a:t>Күрделі</a:t>
            </a:r>
            <a:r>
              <a:rPr lang="ru-RU" sz="2400" dirty="0"/>
              <a:t> </a:t>
            </a:r>
            <a:r>
              <a:rPr lang="ru-RU" sz="2400" dirty="0" err="1"/>
              <a:t>биохимиялық</a:t>
            </a:r>
            <a:r>
              <a:rPr lang="ru-RU" sz="2400" dirty="0"/>
              <a:t> </a:t>
            </a:r>
            <a:r>
              <a:rPr lang="ru-RU" sz="2400" dirty="0" err="1"/>
              <a:t>процестер</a:t>
            </a:r>
            <a:r>
              <a:rPr lang="ru-RU" sz="2400" dirty="0"/>
              <a:t> </a:t>
            </a:r>
            <a:r>
              <a:rPr lang="ru-RU" sz="2400" dirty="0" err="1"/>
              <a:t>нәтижесінде</a:t>
            </a:r>
            <a:r>
              <a:rPr lang="ru-RU" sz="2400" dirty="0"/>
              <a:t> </a:t>
            </a:r>
            <a:r>
              <a:rPr lang="ru-RU" sz="2400" dirty="0" err="1"/>
              <a:t>қанда</a:t>
            </a:r>
            <a:r>
              <a:rPr lang="ru-RU" sz="2400" dirty="0"/>
              <a:t> </a:t>
            </a:r>
            <a:r>
              <a:rPr lang="ru-RU" sz="2400" dirty="0" err="1"/>
              <a:t>патологиялық</a:t>
            </a:r>
            <a:r>
              <a:rPr lang="ru-RU" sz="2400" dirty="0"/>
              <a:t> май, </a:t>
            </a:r>
            <a:r>
              <a:rPr lang="ru-RU" sz="2400" dirty="0" err="1"/>
              <a:t>көмірсу</a:t>
            </a:r>
            <a:r>
              <a:rPr lang="ru-RU" sz="2400" dirty="0"/>
              <a:t>, </a:t>
            </a:r>
            <a:r>
              <a:rPr lang="ru-RU" sz="2400" dirty="0" err="1"/>
              <a:t>азотты</a:t>
            </a:r>
            <a:r>
              <a:rPr lang="ru-RU" sz="2400" dirty="0"/>
              <a:t>, су-</a:t>
            </a:r>
            <a:r>
              <a:rPr lang="ru-RU" sz="2400" dirty="0" err="1"/>
              <a:t>тұз</a:t>
            </a:r>
            <a:r>
              <a:rPr lang="ru-RU" sz="2400" dirty="0"/>
              <a:t> </a:t>
            </a:r>
            <a:r>
              <a:rPr lang="ru-RU" sz="2400" dirty="0" err="1"/>
              <a:t>алмасуының</a:t>
            </a:r>
            <a:r>
              <a:rPr lang="ru-RU" sz="2400" dirty="0"/>
              <a:t> </a:t>
            </a:r>
            <a:r>
              <a:rPr lang="ru-RU" sz="2400" dirty="0" err="1"/>
              <a:t>өнімдері</a:t>
            </a:r>
            <a:r>
              <a:rPr lang="ru-RU" sz="2400" dirty="0"/>
              <a:t> </a:t>
            </a:r>
            <a:r>
              <a:rPr lang="ru-RU" sz="2400" dirty="0" err="1"/>
              <a:t>пайда</a:t>
            </a:r>
            <a:r>
              <a:rPr lang="ru-RU" sz="2400" dirty="0"/>
              <a:t> </a:t>
            </a:r>
            <a:r>
              <a:rPr lang="ru-RU" sz="2400" dirty="0" err="1"/>
              <a:t>болып</a:t>
            </a:r>
            <a:r>
              <a:rPr lang="ru-RU" sz="2400" dirty="0"/>
              <a:t>, </a:t>
            </a:r>
            <a:r>
              <a:rPr lang="ru-RU" sz="2400" dirty="0" err="1"/>
              <a:t>радиациялық</a:t>
            </a:r>
            <a:r>
              <a:rPr lang="ru-RU" sz="2400" dirty="0"/>
              <a:t> </a:t>
            </a:r>
            <a:r>
              <a:rPr lang="ru-RU" sz="2400" dirty="0" err="1"/>
              <a:t>токсемияны</a:t>
            </a:r>
            <a:r>
              <a:rPr lang="ru-RU" sz="2400" dirty="0"/>
              <a:t> </a:t>
            </a:r>
            <a:r>
              <a:rPr lang="ru-RU" sz="2400" dirty="0" err="1"/>
              <a:t>тудырады</a:t>
            </a:r>
            <a:r>
              <a:rPr lang="ru-RU" sz="2400" dirty="0"/>
              <a:t>.</a:t>
            </a:r>
          </a:p>
          <a:p>
            <a:pPr indent="534988" algn="just"/>
            <a:r>
              <a:rPr lang="ru-RU" sz="2400" b="1" dirty="0" err="1">
                <a:solidFill>
                  <a:srgbClr val="FF0000"/>
                </a:solidFill>
              </a:rPr>
              <a:t>Зақымдаушы</a:t>
            </a:r>
            <a:r>
              <a:rPr lang="ru-RU" sz="2400" b="1" dirty="0">
                <a:solidFill>
                  <a:srgbClr val="FF0000"/>
                </a:solidFill>
              </a:rPr>
              <a:t> </a:t>
            </a:r>
            <a:r>
              <a:rPr lang="ru-RU" sz="2400" b="1" dirty="0" err="1">
                <a:solidFill>
                  <a:srgbClr val="FF0000"/>
                </a:solidFill>
              </a:rPr>
              <a:t>әсерлер</a:t>
            </a:r>
            <a:r>
              <a:rPr lang="ru-RU" sz="2400" dirty="0"/>
              <a:t>, </a:t>
            </a:r>
            <a:r>
              <a:rPr lang="ru-RU" sz="2400" dirty="0" err="1"/>
              <a:t>ең</a:t>
            </a:r>
            <a:r>
              <a:rPr lang="ru-RU" sz="2400" dirty="0"/>
              <a:t> </a:t>
            </a:r>
            <a:r>
              <a:rPr lang="ru-RU" sz="2400" dirty="0" err="1"/>
              <a:t>алдымен</a:t>
            </a:r>
            <a:r>
              <a:rPr lang="ru-RU" sz="2400" dirty="0"/>
              <a:t>, </a:t>
            </a:r>
            <a:r>
              <a:rPr lang="ru-RU" sz="2400" dirty="0" err="1"/>
              <a:t>сүйек</a:t>
            </a:r>
            <a:r>
              <a:rPr lang="ru-RU" sz="2400" dirty="0"/>
              <a:t> </a:t>
            </a:r>
            <a:r>
              <a:rPr lang="ru-RU" sz="2400" dirty="0" err="1"/>
              <a:t>кемігінің</a:t>
            </a:r>
            <a:r>
              <a:rPr lang="ru-RU" sz="2400" dirty="0"/>
              <a:t> </a:t>
            </a:r>
            <a:r>
              <a:rPr lang="ru-RU" sz="2400" dirty="0" err="1"/>
              <a:t>бөлінетін</a:t>
            </a:r>
            <a:r>
              <a:rPr lang="ru-RU" sz="2400" dirty="0"/>
              <a:t> </a:t>
            </a:r>
            <a:r>
              <a:rPr lang="ru-RU" sz="2400" dirty="0" err="1"/>
              <a:t>жасушаларына</a:t>
            </a:r>
            <a:r>
              <a:rPr lang="ru-RU" sz="2400" dirty="0"/>
              <a:t>, </a:t>
            </a:r>
            <a:r>
              <a:rPr lang="ru-RU" sz="2400" dirty="0" err="1"/>
              <a:t>лимфоидтық</a:t>
            </a:r>
            <a:r>
              <a:rPr lang="ru-RU" sz="2400" dirty="0"/>
              <a:t> </a:t>
            </a:r>
            <a:r>
              <a:rPr lang="ru-RU" sz="2400" dirty="0" err="1"/>
              <a:t>ұлпаның</a:t>
            </a:r>
            <a:r>
              <a:rPr lang="ru-RU" sz="2400" dirty="0"/>
              <a:t>, </a:t>
            </a:r>
            <a:r>
              <a:rPr lang="ru-RU" sz="2400" dirty="0" err="1"/>
              <a:t>эндокриндік</a:t>
            </a:r>
            <a:r>
              <a:rPr lang="ru-RU" sz="2400" dirty="0"/>
              <a:t> </a:t>
            </a:r>
            <a:r>
              <a:rPr lang="ru-RU" sz="2400" dirty="0" err="1"/>
              <a:t>бездердің</a:t>
            </a:r>
            <a:r>
              <a:rPr lang="ru-RU" sz="2400" dirty="0"/>
              <a:t>, </a:t>
            </a:r>
            <a:r>
              <a:rPr lang="ru-RU" sz="2400" dirty="0" err="1"/>
              <a:t>ішек</a:t>
            </a:r>
            <a:r>
              <a:rPr lang="ru-RU" sz="2400" dirty="0"/>
              <a:t> пен </a:t>
            </a:r>
            <a:r>
              <a:rPr lang="ru-RU" sz="2400" dirty="0" err="1"/>
              <a:t>тері</a:t>
            </a:r>
            <a:r>
              <a:rPr lang="ru-RU" sz="2400" dirty="0"/>
              <a:t> </a:t>
            </a:r>
            <a:r>
              <a:rPr lang="ru-RU" sz="2400" dirty="0" err="1"/>
              <a:t>эпителийінің</a:t>
            </a:r>
            <a:r>
              <a:rPr lang="ru-RU" sz="2400" dirty="0"/>
              <a:t> </a:t>
            </a:r>
            <a:r>
              <a:rPr lang="ru-RU" sz="2400" b="1" dirty="0" err="1">
                <a:solidFill>
                  <a:srgbClr val="FF0000"/>
                </a:solidFill>
              </a:rPr>
              <a:t>белсенді</a:t>
            </a:r>
            <a:r>
              <a:rPr lang="ru-RU" sz="2400" b="1" dirty="0">
                <a:solidFill>
                  <a:srgbClr val="FF0000"/>
                </a:solidFill>
              </a:rPr>
              <a:t> </a:t>
            </a:r>
            <a:r>
              <a:rPr lang="ru-RU" sz="2400" b="1" dirty="0" err="1">
                <a:solidFill>
                  <a:srgbClr val="FF0000"/>
                </a:solidFill>
              </a:rPr>
              <a:t>бөлінетін</a:t>
            </a:r>
            <a:r>
              <a:rPr lang="ru-RU" sz="2400" b="1" dirty="0">
                <a:solidFill>
                  <a:srgbClr val="FF0000"/>
                </a:solidFill>
              </a:rPr>
              <a:t> </a:t>
            </a:r>
            <a:r>
              <a:rPr lang="ru-RU" sz="2400" b="1" dirty="0" err="1">
                <a:solidFill>
                  <a:srgbClr val="FF0000"/>
                </a:solidFill>
              </a:rPr>
              <a:t>жасушаларына</a:t>
            </a:r>
            <a:r>
              <a:rPr lang="ru-RU" sz="2400" b="1" dirty="0">
                <a:solidFill>
                  <a:srgbClr val="FF0000"/>
                </a:solidFill>
              </a:rPr>
              <a:t> </a:t>
            </a:r>
            <a:r>
              <a:rPr lang="ru-RU" sz="2400" b="1" dirty="0" err="1">
                <a:solidFill>
                  <a:srgbClr val="FF0000"/>
                </a:solidFill>
              </a:rPr>
              <a:t>және</a:t>
            </a:r>
            <a:r>
              <a:rPr lang="ru-RU" sz="2400" b="1" dirty="0">
                <a:solidFill>
                  <a:srgbClr val="FF0000"/>
                </a:solidFill>
              </a:rPr>
              <a:t> </a:t>
            </a:r>
            <a:r>
              <a:rPr lang="ru-RU" sz="2400" b="1" dirty="0" err="1">
                <a:solidFill>
                  <a:srgbClr val="FF0000"/>
                </a:solidFill>
              </a:rPr>
              <a:t>нейрондарға</a:t>
            </a:r>
            <a:r>
              <a:rPr lang="ru-RU" sz="2400" b="1" dirty="0">
                <a:solidFill>
                  <a:srgbClr val="FF0000"/>
                </a:solidFill>
              </a:rPr>
              <a:t> </a:t>
            </a:r>
            <a:r>
              <a:rPr lang="ru-RU" sz="2400" b="1" dirty="0" err="1">
                <a:solidFill>
                  <a:srgbClr val="FF0000"/>
                </a:solidFill>
              </a:rPr>
              <a:t>әсер</a:t>
            </a:r>
            <a:r>
              <a:rPr lang="ru-RU" sz="2400" b="1" dirty="0">
                <a:solidFill>
                  <a:srgbClr val="FF0000"/>
                </a:solidFill>
              </a:rPr>
              <a:t> </a:t>
            </a:r>
            <a:r>
              <a:rPr lang="ru-RU" sz="2400" b="1" dirty="0" err="1">
                <a:solidFill>
                  <a:srgbClr val="FF0000"/>
                </a:solidFill>
              </a:rPr>
              <a:t>етеді</a:t>
            </a:r>
            <a:r>
              <a:rPr lang="ru-RU" sz="2400" dirty="0"/>
              <a:t>.</a:t>
            </a:r>
          </a:p>
          <a:p>
            <a:pPr indent="534988" algn="just"/>
            <a:r>
              <a:rPr lang="ru-RU" sz="2400" dirty="0" err="1"/>
              <a:t>Бұл</a:t>
            </a:r>
            <a:r>
              <a:rPr lang="ru-RU" sz="2400" dirty="0"/>
              <a:t> </a:t>
            </a:r>
            <a:r>
              <a:rPr lang="ru-RU" sz="2400" b="1" dirty="0" err="1">
                <a:solidFill>
                  <a:srgbClr val="FF0000"/>
                </a:solidFill>
              </a:rPr>
              <a:t>сәулелік</a:t>
            </a:r>
            <a:r>
              <a:rPr lang="ru-RU" sz="2400" b="1" dirty="0">
                <a:solidFill>
                  <a:srgbClr val="FF0000"/>
                </a:solidFill>
              </a:rPr>
              <a:t> </a:t>
            </a:r>
            <a:r>
              <a:rPr lang="ru-RU" sz="2400" b="1" dirty="0" err="1">
                <a:solidFill>
                  <a:srgbClr val="FF0000"/>
                </a:solidFill>
              </a:rPr>
              <a:t>аурудың</a:t>
            </a:r>
            <a:r>
              <a:rPr lang="ru-RU" sz="2400" b="1" dirty="0">
                <a:solidFill>
                  <a:srgbClr val="FF0000"/>
                </a:solidFill>
              </a:rPr>
              <a:t> </a:t>
            </a:r>
            <a:r>
              <a:rPr lang="ru-RU" sz="2400" b="1" dirty="0" err="1">
                <a:solidFill>
                  <a:srgbClr val="FF0000"/>
                </a:solidFill>
              </a:rPr>
              <a:t>патогенезін</a:t>
            </a:r>
            <a:r>
              <a:rPr lang="ru-RU" sz="2400" b="1" dirty="0">
                <a:solidFill>
                  <a:srgbClr val="FF0000"/>
                </a:solidFill>
              </a:rPr>
              <a:t> </a:t>
            </a:r>
            <a:r>
              <a:rPr lang="ru-RU" sz="2400" dirty="0" err="1"/>
              <a:t>құрайтын</a:t>
            </a:r>
            <a:r>
              <a:rPr lang="ru-RU" sz="2400" dirty="0"/>
              <a:t> </a:t>
            </a:r>
            <a:r>
              <a:rPr lang="ru-RU" sz="2400" dirty="0" err="1"/>
              <a:t>сүйек</a:t>
            </a:r>
            <a:r>
              <a:rPr lang="ru-RU" sz="2400" dirty="0"/>
              <a:t> </a:t>
            </a:r>
            <a:r>
              <a:rPr lang="ru-RU" sz="2400" dirty="0" err="1"/>
              <a:t>кемігі</a:t>
            </a:r>
            <a:r>
              <a:rPr lang="ru-RU" sz="2400" dirty="0"/>
              <a:t>, </a:t>
            </a:r>
            <a:r>
              <a:rPr lang="ru-RU" sz="2400" dirty="0" err="1"/>
              <a:t>ішек</a:t>
            </a:r>
            <a:r>
              <a:rPr lang="ru-RU" sz="2400" dirty="0"/>
              <a:t>, </a:t>
            </a:r>
            <a:r>
              <a:rPr lang="ru-RU" sz="2400" dirty="0" err="1"/>
              <a:t>токсемиялық</a:t>
            </a:r>
            <a:r>
              <a:rPr lang="ru-RU" sz="2400" dirty="0"/>
              <a:t>, </a:t>
            </a:r>
            <a:r>
              <a:rPr lang="ru-RU" sz="2400" dirty="0" err="1"/>
              <a:t>геморрагиялық</a:t>
            </a:r>
            <a:r>
              <a:rPr lang="ru-RU" sz="2400" dirty="0"/>
              <a:t>, </a:t>
            </a:r>
            <a:r>
              <a:rPr lang="ru-RU" sz="2400" dirty="0" err="1"/>
              <a:t>церебральды</a:t>
            </a:r>
            <a:r>
              <a:rPr lang="ru-RU" sz="2400" dirty="0"/>
              <a:t> </a:t>
            </a:r>
            <a:r>
              <a:rPr lang="ru-RU" sz="2400" dirty="0" err="1"/>
              <a:t>және</a:t>
            </a:r>
            <a:r>
              <a:rPr lang="ru-RU" sz="2400" dirty="0"/>
              <a:t> </a:t>
            </a:r>
            <a:r>
              <a:rPr lang="ru-RU" sz="2400" dirty="0" err="1"/>
              <a:t>басқа</a:t>
            </a:r>
            <a:r>
              <a:rPr lang="ru-RU" sz="2400" dirty="0"/>
              <a:t> </a:t>
            </a:r>
            <a:r>
              <a:rPr lang="ru-RU" sz="2400" b="1" dirty="0" err="1">
                <a:solidFill>
                  <a:srgbClr val="FF0000"/>
                </a:solidFill>
              </a:rPr>
              <a:t>синдромдардың</a:t>
            </a:r>
            <a:r>
              <a:rPr lang="ru-RU" sz="2400" b="1" dirty="0">
                <a:solidFill>
                  <a:srgbClr val="FF0000"/>
                </a:solidFill>
              </a:rPr>
              <a:t> </a:t>
            </a:r>
            <a:r>
              <a:rPr lang="ru-RU" sz="2400" b="1" dirty="0" err="1">
                <a:solidFill>
                  <a:srgbClr val="FF0000"/>
                </a:solidFill>
              </a:rPr>
              <a:t>дамуын</a:t>
            </a:r>
            <a:r>
              <a:rPr lang="ru-RU" sz="2400" b="1" dirty="0">
                <a:solidFill>
                  <a:srgbClr val="FF0000"/>
                </a:solidFill>
              </a:rPr>
              <a:t> </a:t>
            </a:r>
            <a:r>
              <a:rPr lang="ru-RU" sz="2400" dirty="0" err="1"/>
              <a:t>тудырады</a:t>
            </a:r>
            <a:r>
              <a:rPr lang="ru-RU" sz="2400" dirty="0"/>
              <a:t>.</a:t>
            </a:r>
          </a:p>
          <a:p>
            <a:pPr indent="534988" algn="just"/>
            <a:r>
              <a:rPr lang="ru-RU" sz="2400" b="1" dirty="0" err="1">
                <a:solidFill>
                  <a:srgbClr val="FF0000"/>
                </a:solidFill>
              </a:rPr>
              <a:t>Сәулелік</a:t>
            </a:r>
            <a:r>
              <a:rPr lang="ru-RU" sz="2400" b="1" dirty="0">
                <a:solidFill>
                  <a:srgbClr val="FF0000"/>
                </a:solidFill>
              </a:rPr>
              <a:t> </a:t>
            </a:r>
            <a:r>
              <a:rPr lang="ru-RU" sz="2400" b="1" dirty="0" err="1">
                <a:solidFill>
                  <a:srgbClr val="FF0000"/>
                </a:solidFill>
              </a:rPr>
              <a:t>зақымданудың</a:t>
            </a:r>
            <a:r>
              <a:rPr lang="ru-RU" sz="2400" b="1" dirty="0">
                <a:solidFill>
                  <a:srgbClr val="FF0000"/>
                </a:solidFill>
              </a:rPr>
              <a:t> </a:t>
            </a:r>
            <a:r>
              <a:rPr lang="ru-RU" sz="2400" b="1" dirty="0" err="1">
                <a:solidFill>
                  <a:srgbClr val="FF0000"/>
                </a:solidFill>
              </a:rPr>
              <a:t>ерекшелігі</a:t>
            </a:r>
            <a:r>
              <a:rPr lang="ru-RU" sz="2400" b="1" dirty="0">
                <a:solidFill>
                  <a:srgbClr val="FF0000"/>
                </a:solidFill>
              </a:rPr>
              <a:t> </a:t>
            </a:r>
            <a:r>
              <a:rPr lang="ru-RU" sz="2400" dirty="0" err="1"/>
              <a:t>тікелей</a:t>
            </a:r>
            <a:r>
              <a:rPr lang="ru-RU" sz="2400" dirty="0"/>
              <a:t> </a:t>
            </a:r>
            <a:r>
              <a:rPr lang="ru-RU" sz="2400" dirty="0" err="1"/>
              <a:t>әсер</a:t>
            </a:r>
            <a:r>
              <a:rPr lang="ru-RU" sz="2400" dirty="0"/>
              <a:t> </a:t>
            </a:r>
            <a:r>
              <a:rPr lang="ru-RU" sz="2400" dirty="0" err="1"/>
              <a:t>ету</a:t>
            </a:r>
            <a:r>
              <a:rPr lang="ru-RU" sz="2400" dirty="0"/>
              <a:t> </a:t>
            </a:r>
            <a:r>
              <a:rPr lang="ru-RU" sz="2400" dirty="0" err="1"/>
              <a:t>сәтінде</a:t>
            </a:r>
            <a:r>
              <a:rPr lang="ru-RU" sz="2400" dirty="0"/>
              <a:t> </a:t>
            </a:r>
            <a:r>
              <a:rPr lang="ru-RU" sz="2400" dirty="0" err="1"/>
              <a:t>жылулық</a:t>
            </a:r>
            <a:r>
              <a:rPr lang="ru-RU" sz="2400" dirty="0"/>
              <a:t>, </a:t>
            </a:r>
            <a:r>
              <a:rPr lang="ru-RU" sz="2400" dirty="0" err="1"/>
              <a:t>ауырсыну</a:t>
            </a:r>
            <a:r>
              <a:rPr lang="ru-RU" sz="2400" dirty="0"/>
              <a:t> </a:t>
            </a:r>
            <a:r>
              <a:rPr lang="ru-RU" sz="2400" dirty="0" err="1"/>
              <a:t>және</a:t>
            </a:r>
            <a:r>
              <a:rPr lang="ru-RU" sz="2400" dirty="0"/>
              <a:t> </a:t>
            </a:r>
            <a:r>
              <a:rPr lang="ru-RU" sz="2400" dirty="0" err="1"/>
              <a:t>басқа</a:t>
            </a:r>
            <a:r>
              <a:rPr lang="ru-RU" sz="2400" dirty="0"/>
              <a:t> </a:t>
            </a:r>
            <a:r>
              <a:rPr lang="ru-RU" sz="2400" dirty="0" err="1"/>
              <a:t>сезімдердің</a:t>
            </a:r>
            <a:r>
              <a:rPr lang="ru-RU" sz="2400" dirty="0"/>
              <a:t> </a:t>
            </a:r>
            <a:r>
              <a:rPr lang="ru-RU" sz="2400" dirty="0" err="1"/>
              <a:t>болмауынан</a:t>
            </a:r>
            <a:r>
              <a:rPr lang="ru-RU" sz="2400" dirty="0"/>
              <a:t>, </a:t>
            </a:r>
            <a:r>
              <a:rPr lang="ru-RU" sz="2400" dirty="0" err="1"/>
              <a:t>жасырын</a:t>
            </a:r>
            <a:r>
              <a:rPr lang="ru-RU" sz="2400" dirty="0"/>
              <a:t> (</a:t>
            </a:r>
            <a:r>
              <a:rPr lang="ru-RU" sz="2400" dirty="0" err="1"/>
              <a:t>латентті</a:t>
            </a:r>
            <a:r>
              <a:rPr lang="ru-RU" sz="2400" dirty="0"/>
              <a:t>) </a:t>
            </a:r>
            <a:r>
              <a:rPr lang="ru-RU" sz="2400" dirty="0" err="1"/>
              <a:t>кезеңнің</a:t>
            </a:r>
            <a:r>
              <a:rPr lang="ru-RU" sz="2400" dirty="0"/>
              <a:t> </a:t>
            </a:r>
            <a:r>
              <a:rPr lang="ru-RU" sz="2400" dirty="0" err="1"/>
              <a:t>болуынан</a:t>
            </a:r>
            <a:r>
              <a:rPr lang="ru-RU" sz="2400" dirty="0"/>
              <a:t> </a:t>
            </a:r>
            <a:r>
              <a:rPr lang="ru-RU" sz="2400" dirty="0" err="1"/>
              <a:t>және</a:t>
            </a:r>
            <a:r>
              <a:rPr lang="ru-RU" sz="2400" dirty="0"/>
              <a:t> </a:t>
            </a:r>
            <a:r>
              <a:rPr lang="ru-RU" sz="2400" dirty="0" err="1"/>
              <a:t>нақты</a:t>
            </a:r>
            <a:r>
              <a:rPr lang="ru-RU" sz="2400" dirty="0"/>
              <a:t> </a:t>
            </a:r>
            <a:r>
              <a:rPr lang="ru-RU" sz="2400" dirty="0" err="1"/>
              <a:t>сәулелік</a:t>
            </a:r>
            <a:r>
              <a:rPr lang="ru-RU" sz="2400" dirty="0"/>
              <a:t> </a:t>
            </a:r>
            <a:r>
              <a:rPr lang="ru-RU" sz="2400" dirty="0" err="1"/>
              <a:t>аурудың</a:t>
            </a:r>
            <a:r>
              <a:rPr lang="ru-RU" sz="2400" dirty="0"/>
              <a:t> </a:t>
            </a:r>
            <a:r>
              <a:rPr lang="ru-RU" sz="2400" dirty="0" err="1"/>
              <a:t>өз</a:t>
            </a:r>
            <a:r>
              <a:rPr lang="ru-RU" sz="2400" dirty="0"/>
              <a:t> </a:t>
            </a:r>
            <a:r>
              <a:rPr lang="ru-RU" sz="2400" dirty="0" err="1"/>
              <a:t>көріністерінің</a:t>
            </a:r>
            <a:r>
              <a:rPr lang="ru-RU" sz="2400" dirty="0"/>
              <a:t> </a:t>
            </a:r>
            <a:r>
              <a:rPr lang="ru-RU" sz="2400" dirty="0" err="1"/>
              <a:t>болуымен</a:t>
            </a:r>
            <a:r>
              <a:rPr lang="ru-RU" sz="2400" dirty="0"/>
              <a:t> </a:t>
            </a:r>
            <a:r>
              <a:rPr lang="ru-RU" sz="2400" dirty="0" err="1"/>
              <a:t>сипатталады</a:t>
            </a:r>
            <a:r>
              <a:rPr lang="ru-RU" sz="2400" dirty="0"/>
              <a:t>.</a:t>
            </a:r>
          </a:p>
        </p:txBody>
      </p:sp>
    </p:spTree>
    <p:extLst>
      <p:ext uri="{BB962C8B-B14F-4D97-AF65-F5344CB8AC3E}">
        <p14:creationId xmlns:p14="http://schemas.microsoft.com/office/powerpoint/2010/main" val="3736278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1312863"/>
            <a:ext cx="2508250" cy="6492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100" b="1" dirty="0" err="1">
                <a:solidFill>
                  <a:srgbClr val="C00000"/>
                </a:solidFill>
              </a:rPr>
              <a:t>Эмбрионды</a:t>
            </a:r>
            <a:r>
              <a:rPr lang="ru-RU" sz="2100" b="1" dirty="0">
                <a:solidFill>
                  <a:srgbClr val="C00000"/>
                </a:solidFill>
              </a:rPr>
              <a:t> период</a:t>
            </a:r>
          </a:p>
        </p:txBody>
      </p:sp>
      <p:sp>
        <p:nvSpPr>
          <p:cNvPr id="6" name="Прямоугольник 5"/>
          <p:cNvSpPr/>
          <p:nvPr/>
        </p:nvSpPr>
        <p:spPr>
          <a:xfrm>
            <a:off x="6130925" y="1241425"/>
            <a:ext cx="2806700" cy="7921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100" b="1" dirty="0" err="1">
                <a:solidFill>
                  <a:srgbClr val="C00000"/>
                </a:solidFill>
              </a:rPr>
              <a:t>Ұрық</a:t>
            </a:r>
            <a:r>
              <a:rPr lang="ru-RU" sz="2100" b="1" dirty="0">
                <a:solidFill>
                  <a:srgbClr val="C00000"/>
                </a:solidFill>
              </a:rPr>
              <a:t> </a:t>
            </a:r>
            <a:r>
              <a:rPr lang="ru-RU" sz="2100" b="1" dirty="0" err="1">
                <a:solidFill>
                  <a:srgbClr val="C00000"/>
                </a:solidFill>
              </a:rPr>
              <a:t>кезеңі</a:t>
            </a:r>
            <a:endParaRPr lang="ru-RU" sz="2100" b="1" dirty="0">
              <a:solidFill>
                <a:srgbClr val="C00000"/>
              </a:solidFill>
            </a:endParaRPr>
          </a:p>
          <a:p>
            <a:pPr algn="ctr">
              <a:defRPr/>
            </a:pPr>
            <a:r>
              <a:rPr lang="ru-RU" sz="2100" b="1" dirty="0">
                <a:solidFill>
                  <a:srgbClr val="C00000"/>
                </a:solidFill>
              </a:rPr>
              <a:t>Плодный период</a:t>
            </a:r>
          </a:p>
        </p:txBody>
      </p:sp>
      <p:sp>
        <p:nvSpPr>
          <p:cNvPr id="7" name="Прямоугольник 6"/>
          <p:cNvSpPr/>
          <p:nvPr/>
        </p:nvSpPr>
        <p:spPr>
          <a:xfrm>
            <a:off x="2870200" y="1312863"/>
            <a:ext cx="3073400" cy="6492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C00000"/>
                </a:solidFill>
              </a:rPr>
              <a:t>Органогенез периоды</a:t>
            </a:r>
          </a:p>
        </p:txBody>
      </p:sp>
      <p:sp>
        <p:nvSpPr>
          <p:cNvPr id="9" name="Скругленный прямоугольник 8"/>
          <p:cNvSpPr/>
          <p:nvPr/>
        </p:nvSpPr>
        <p:spPr>
          <a:xfrm>
            <a:off x="6011863" y="2257425"/>
            <a:ext cx="3043237" cy="16287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a:buFont typeface="Arial" panose="020B0604020202020204" pitchFamily="34" charset="0"/>
              <a:buChar char="•"/>
              <a:defRPr/>
            </a:pPr>
            <a:r>
              <a:rPr lang="ru-RU" sz="1500" b="1">
                <a:solidFill>
                  <a:schemeClr val="accent1">
                    <a:lumMod val="50000"/>
                  </a:schemeClr>
                </a:solidFill>
              </a:rPr>
              <a:t>Мүшелер қазірдің өзінде қалыптасқан</a:t>
            </a:r>
          </a:p>
          <a:p>
            <a:pPr marL="214313" indent="-214313">
              <a:buFont typeface="Arial" panose="020B0604020202020204" pitchFamily="34" charset="0"/>
              <a:buChar char="•"/>
              <a:defRPr/>
            </a:pPr>
            <a:r>
              <a:rPr lang="ru-RU" sz="1500" b="1">
                <a:solidFill>
                  <a:schemeClr val="accent1">
                    <a:lumMod val="50000"/>
                  </a:schemeClr>
                </a:solidFill>
              </a:rPr>
              <a:t>ақаулардың даму қаупі минималды</a:t>
            </a:r>
          </a:p>
          <a:p>
            <a:pPr marL="214313" indent="-214313">
              <a:buFont typeface="Arial" panose="020B0604020202020204" pitchFamily="34" charset="0"/>
              <a:buChar char="•"/>
              <a:defRPr/>
            </a:pPr>
            <a:r>
              <a:rPr lang="ru-RU" sz="1500" b="1">
                <a:solidFill>
                  <a:schemeClr val="accent1">
                    <a:lumMod val="50000"/>
                  </a:schemeClr>
                </a:solidFill>
              </a:rPr>
              <a:t>Ақыл-ойдың артта қалуы Онкологиялық аурулар</a:t>
            </a:r>
            <a:endParaRPr lang="ru-RU" sz="1500" b="1" dirty="0">
              <a:solidFill>
                <a:schemeClr val="accent1">
                  <a:lumMod val="50000"/>
                </a:schemeClr>
              </a:solidFill>
            </a:endParaRPr>
          </a:p>
        </p:txBody>
      </p:sp>
      <p:sp>
        <p:nvSpPr>
          <p:cNvPr id="10" name="Скругленный прямоугольник 9"/>
          <p:cNvSpPr/>
          <p:nvPr/>
        </p:nvSpPr>
        <p:spPr>
          <a:xfrm>
            <a:off x="142875" y="2257425"/>
            <a:ext cx="2614613" cy="16287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a:buFont typeface="Arial" panose="020B0604020202020204" pitchFamily="34" charset="0"/>
              <a:buChar char="•"/>
              <a:defRPr/>
            </a:pPr>
            <a:r>
              <a:rPr lang="ru-RU" b="1" dirty="0" err="1">
                <a:solidFill>
                  <a:schemeClr val="tx1"/>
                </a:solidFill>
              </a:rPr>
              <a:t>органогенездің</a:t>
            </a:r>
            <a:r>
              <a:rPr lang="ru-RU" b="1" dirty="0">
                <a:solidFill>
                  <a:schemeClr val="tx1"/>
                </a:solidFill>
              </a:rPr>
              <a:t> </a:t>
            </a:r>
            <a:r>
              <a:rPr lang="ru-RU" b="1" dirty="0" err="1">
                <a:solidFill>
                  <a:schemeClr val="tx1"/>
                </a:solidFill>
              </a:rPr>
              <a:t>бұзылуы</a:t>
            </a:r>
            <a:endParaRPr lang="ru-RU" b="1" dirty="0">
              <a:solidFill>
                <a:schemeClr val="tx1"/>
              </a:solidFill>
            </a:endParaRPr>
          </a:p>
          <a:p>
            <a:pPr marL="214313" indent="-214313">
              <a:buFont typeface="Arial" panose="020B0604020202020204" pitchFamily="34" charset="0"/>
              <a:buChar char="•"/>
              <a:defRPr/>
            </a:pPr>
            <a:r>
              <a:rPr lang="ru-RU" b="1" dirty="0" err="1">
                <a:solidFill>
                  <a:schemeClr val="tx1"/>
                </a:solidFill>
              </a:rPr>
              <a:t>ақаулардың</a:t>
            </a:r>
            <a:r>
              <a:rPr lang="ru-RU" b="1" dirty="0">
                <a:solidFill>
                  <a:schemeClr val="tx1"/>
                </a:solidFill>
              </a:rPr>
              <a:t> </a:t>
            </a:r>
            <a:r>
              <a:rPr lang="ru-RU" b="1" dirty="0" err="1">
                <a:solidFill>
                  <a:schemeClr val="tx1"/>
                </a:solidFill>
              </a:rPr>
              <a:t>пайда</a:t>
            </a:r>
            <a:r>
              <a:rPr lang="ru-RU" b="1" dirty="0">
                <a:solidFill>
                  <a:schemeClr val="tx1"/>
                </a:solidFill>
              </a:rPr>
              <a:t> </a:t>
            </a:r>
            <a:r>
              <a:rPr lang="ru-RU" b="1" dirty="0" err="1">
                <a:solidFill>
                  <a:schemeClr val="tx1"/>
                </a:solidFill>
              </a:rPr>
              <a:t>болуы</a:t>
            </a:r>
            <a:endParaRPr lang="ru-RU" b="1" dirty="0">
              <a:solidFill>
                <a:schemeClr val="tx1"/>
              </a:solidFill>
            </a:endParaRPr>
          </a:p>
          <a:p>
            <a:pPr marL="214313" indent="-214313">
              <a:buFont typeface="Arial" panose="020B0604020202020204" pitchFamily="34" charset="0"/>
              <a:buChar char="•"/>
              <a:defRPr/>
            </a:pPr>
            <a:r>
              <a:rPr lang="ru-RU" b="1" dirty="0" err="1">
                <a:solidFill>
                  <a:schemeClr val="tx1"/>
                </a:solidFill>
              </a:rPr>
              <a:t>Жатырішілік</a:t>
            </a:r>
            <a:r>
              <a:rPr lang="ru-RU" b="1" dirty="0">
                <a:solidFill>
                  <a:schemeClr val="tx1"/>
                </a:solidFill>
              </a:rPr>
              <a:t> </a:t>
            </a:r>
            <a:r>
              <a:rPr lang="ru-RU" b="1" dirty="0" err="1">
                <a:solidFill>
                  <a:schemeClr val="tx1"/>
                </a:solidFill>
              </a:rPr>
              <a:t>өлім</a:t>
            </a:r>
            <a:endParaRPr lang="ru-RU" b="1" dirty="0">
              <a:solidFill>
                <a:schemeClr val="tx1"/>
              </a:solidFill>
            </a:endParaRPr>
          </a:p>
        </p:txBody>
      </p:sp>
      <p:sp>
        <p:nvSpPr>
          <p:cNvPr id="11" name="Скругленный прямоугольник 10"/>
          <p:cNvSpPr/>
          <p:nvPr/>
        </p:nvSpPr>
        <p:spPr>
          <a:xfrm>
            <a:off x="2997200" y="2257425"/>
            <a:ext cx="2774950" cy="16287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a:buFont typeface="Arial" panose="020B0604020202020204" pitchFamily="34" charset="0"/>
              <a:buChar char="•"/>
              <a:defRPr/>
            </a:pPr>
            <a:r>
              <a:rPr lang="ru-RU" b="1" dirty="0" err="1">
                <a:solidFill>
                  <a:schemeClr val="tx1"/>
                </a:solidFill>
              </a:rPr>
              <a:t>генетикалық</a:t>
            </a:r>
            <a:r>
              <a:rPr lang="ru-RU" b="1" dirty="0">
                <a:solidFill>
                  <a:schemeClr val="tx1"/>
                </a:solidFill>
              </a:rPr>
              <a:t> </a:t>
            </a:r>
            <a:r>
              <a:rPr lang="ru-RU" b="1" dirty="0" err="1">
                <a:solidFill>
                  <a:schemeClr val="tx1"/>
                </a:solidFill>
              </a:rPr>
              <a:t>ауытқулар</a:t>
            </a:r>
            <a:endParaRPr lang="ru-RU" b="1" dirty="0">
              <a:solidFill>
                <a:schemeClr val="tx1"/>
              </a:solidFill>
            </a:endParaRPr>
          </a:p>
          <a:p>
            <a:pPr marL="214313" indent="-214313">
              <a:buFont typeface="Arial" panose="020B0604020202020204" pitchFamily="34" charset="0"/>
              <a:buChar char="•"/>
              <a:defRPr/>
            </a:pPr>
            <a:r>
              <a:rPr lang="ru-RU" b="1" dirty="0" err="1">
                <a:solidFill>
                  <a:schemeClr val="tx1"/>
                </a:solidFill>
              </a:rPr>
              <a:t>жүктіліктің</a:t>
            </a:r>
            <a:r>
              <a:rPr lang="ru-RU" b="1" dirty="0">
                <a:solidFill>
                  <a:schemeClr val="tx1"/>
                </a:solidFill>
              </a:rPr>
              <a:t> </a:t>
            </a:r>
            <a:r>
              <a:rPr lang="ru-RU" b="1" dirty="0" err="1">
                <a:solidFill>
                  <a:schemeClr val="tx1"/>
                </a:solidFill>
              </a:rPr>
              <a:t>өздігінен</a:t>
            </a:r>
            <a:r>
              <a:rPr lang="ru-RU" b="1" dirty="0">
                <a:solidFill>
                  <a:schemeClr val="tx1"/>
                </a:solidFill>
              </a:rPr>
              <a:t> </a:t>
            </a:r>
            <a:r>
              <a:rPr lang="ru-RU" b="1" dirty="0" err="1">
                <a:solidFill>
                  <a:schemeClr val="tx1"/>
                </a:solidFill>
              </a:rPr>
              <a:t>үзілуі</a:t>
            </a:r>
            <a:r>
              <a:rPr lang="ru-RU" b="1" dirty="0">
                <a:solidFill>
                  <a:schemeClr val="tx1"/>
                </a:solidFill>
              </a:rPr>
              <a:t>.</a:t>
            </a:r>
          </a:p>
        </p:txBody>
      </p:sp>
      <p:pic>
        <p:nvPicPr>
          <p:cNvPr id="38920" name="Рисунок 11"/>
          <p:cNvPicPr>
            <a:picLocks noChangeAspect="1" noChangeArrowheads="1"/>
          </p:cNvPicPr>
          <p:nvPr/>
        </p:nvPicPr>
        <p:blipFill>
          <a:blip r:embed="rId2">
            <a:extLst>
              <a:ext uri="{28A0092B-C50C-407E-A947-70E740481C1C}">
                <a14:useLocalDpi xmlns:a14="http://schemas.microsoft.com/office/drawing/2010/main" val="0"/>
              </a:ext>
            </a:extLst>
          </a:blip>
          <a:srcRect l="3040" t="66457" r="5762" b="9947"/>
          <a:stretch>
            <a:fillRect/>
          </a:stretch>
        </p:blipFill>
        <p:spPr bwMode="auto">
          <a:xfrm>
            <a:off x="61913" y="4021138"/>
            <a:ext cx="89931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330005"/>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2"/>
          <p:cNvSpPr>
            <a:spLocks noChangeArrowheads="1"/>
          </p:cNvSpPr>
          <p:nvPr/>
        </p:nvSpPr>
        <p:spPr bwMode="auto">
          <a:xfrm>
            <a:off x="179388" y="908050"/>
            <a:ext cx="8785225" cy="1477963"/>
          </a:xfrm>
          <a:prstGeom prst="rect">
            <a:avLst/>
          </a:prstGeom>
          <a:solidFill>
            <a:srgbClr val="F4DD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b="1">
                <a:solidFill>
                  <a:srgbClr val="000000"/>
                </a:solidFill>
                <a:latin typeface="Times New Roman" panose="02020603050405020304" pitchFamily="18" charset="0"/>
                <a:cs typeface="Times New Roman" panose="02020603050405020304" pitchFamily="18" charset="0"/>
              </a:rPr>
              <a:t>Ұрықтың эмбриональды, неонатальды және постнатальды өлімі. </a:t>
            </a:r>
          </a:p>
          <a:p>
            <a:r>
              <a:rPr lang="ru-RU" altLang="ru-RU">
                <a:solidFill>
                  <a:srgbClr val="000000"/>
                </a:solidFill>
                <a:latin typeface="Times New Roman" panose="02020603050405020304" pitchFamily="18" charset="0"/>
                <a:cs typeface="Times New Roman" panose="02020603050405020304" pitchFamily="18" charset="0"/>
              </a:rPr>
              <a:t>Жатырішілік өлімнің ең жоғары қаупі имплантация алдындағы кезеңде сәулелену кезінде байқалады. Жануарлардың эмбриондарында алынған деректер ұрықтың пренаталдық өлімінің радиациялық-индукцияланған жағдайлары имплантацияға дейін сәулеленген кезде 10 рад кем дозаларда байқалатынын көрсетеді.</a:t>
            </a:r>
          </a:p>
        </p:txBody>
      </p:sp>
      <p:sp>
        <p:nvSpPr>
          <p:cNvPr id="4" name="Прямоугольник 3"/>
          <p:cNvSpPr/>
          <p:nvPr/>
        </p:nvSpPr>
        <p:spPr>
          <a:xfrm>
            <a:off x="180975" y="2386013"/>
            <a:ext cx="8964613" cy="1754187"/>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b="1">
                <a:solidFill>
                  <a:srgbClr val="000000"/>
                </a:solidFill>
                <a:latin typeface="Times New Roman" panose="02020603050405020304" pitchFamily="18" charset="0"/>
                <a:cs typeface="Times New Roman" panose="02020603050405020304" pitchFamily="18" charset="0"/>
              </a:rPr>
              <a:t>Туа біткен даму ақаулары (ТДА):</a:t>
            </a:r>
          </a:p>
          <a:p>
            <a:pPr algn="just">
              <a:buFont typeface="Symbol" panose="05050102010706020507" pitchFamily="18" charset="2"/>
              <a:buChar char=""/>
            </a:pPr>
            <a:r>
              <a:rPr lang="ru-RU" altLang="ru-RU">
                <a:solidFill>
                  <a:srgbClr val="000000"/>
                </a:solidFill>
                <a:latin typeface="Times New Roman" panose="02020603050405020304" pitchFamily="18" charset="0"/>
                <a:cs typeface="Times New Roman" panose="02020603050405020304" pitchFamily="18" charset="0"/>
              </a:rPr>
              <a:t>Бас құрылымының бұзылуы: бас сүйек-ми жарығы, бас сүйек пішінінің құрылымының бұзылуы, жоғарғы таңдай мен еріннің бөлінуі, құлақ құрылымының бұзылуы;</a:t>
            </a:r>
          </a:p>
          <a:p>
            <a:pPr algn="just">
              <a:buFont typeface="Symbol" panose="05050102010706020507" pitchFamily="18" charset="2"/>
              <a:buChar char=""/>
            </a:pPr>
            <a:r>
              <a:rPr lang="ru-RU" altLang="ru-RU">
                <a:solidFill>
                  <a:srgbClr val="000000"/>
                </a:solidFill>
                <a:latin typeface="Times New Roman" panose="02020603050405020304" pitchFamily="18" charset="0"/>
                <a:cs typeface="Times New Roman" panose="02020603050405020304" pitchFamily="18" charset="0"/>
              </a:rPr>
              <a:t>ОЖЖ-анэнцефалия, микроцефалия, гидроцефалия;</a:t>
            </a:r>
          </a:p>
          <a:p>
            <a:pPr algn="just">
              <a:buFont typeface="Symbol" panose="05050102010706020507" pitchFamily="18" charset="2"/>
              <a:buChar char=""/>
            </a:pPr>
            <a:r>
              <a:rPr lang="ru-RU" altLang="ru-RU">
                <a:solidFill>
                  <a:srgbClr val="000000"/>
                </a:solidFill>
                <a:latin typeface="Times New Roman" panose="02020603050405020304" pitchFamily="18" charset="0"/>
                <a:cs typeface="Times New Roman" panose="02020603050405020304" pitchFamily="18" charset="0"/>
              </a:rPr>
              <a:t>Көру органы - микроофтальмия, анофтальмия;Қаңқа-полидактилия, ұрықтың өсуі мен салмағының төмендеуі.</a:t>
            </a:r>
            <a:endParaRPr lang="ru-RU" altLang="ru-RU">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964" name="Прямоугольник 4"/>
          <p:cNvSpPr>
            <a:spLocks noChangeArrowheads="1"/>
          </p:cNvSpPr>
          <p:nvPr/>
        </p:nvSpPr>
        <p:spPr bwMode="auto">
          <a:xfrm>
            <a:off x="271463" y="4292600"/>
            <a:ext cx="8785225" cy="923925"/>
          </a:xfrm>
          <a:prstGeom prst="rect">
            <a:avLst/>
          </a:prstGeom>
          <a:solidFill>
            <a:srgbClr val="F4DD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65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b="1">
                <a:solidFill>
                  <a:srgbClr val="000000"/>
                </a:solidFill>
                <a:latin typeface="Times New Roman" panose="02020603050405020304" pitchFamily="18" charset="0"/>
                <a:cs typeface="Times New Roman" panose="02020603050405020304" pitchFamily="18" charset="0"/>
              </a:rPr>
              <a:t>Өсудің және физикалық дамудың бұзылуы. </a:t>
            </a:r>
            <a:r>
              <a:rPr lang="ru-RU" altLang="ru-RU">
                <a:solidFill>
                  <a:srgbClr val="000000"/>
                </a:solidFill>
                <a:latin typeface="Times New Roman" panose="02020603050405020304" pitchFamily="18" charset="0"/>
                <a:cs typeface="Times New Roman" panose="02020603050405020304" pitchFamily="18" charset="0"/>
              </a:rPr>
              <a:t>Дене салмағы мен мөлшерінің төмендеуімен қатар ішкі мүшелер массасының төмендеуі (әсіресе көкбауыр мен ми), бас шеңберінің төмендеуі анықталды.</a:t>
            </a:r>
            <a:endParaRPr lang="ru-RU" altLang="ru-RU">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79388" y="5516563"/>
            <a:ext cx="8785225" cy="1201737"/>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b="1">
                <a:solidFill>
                  <a:srgbClr val="000000"/>
                </a:solidFill>
                <a:latin typeface="Times New Roman" panose="02020603050405020304" pitchFamily="18" charset="0"/>
                <a:cs typeface="Times New Roman" panose="02020603050405020304" pitchFamily="18" charset="0"/>
              </a:rPr>
              <a:t> Орталық жүйке жүйесі қызметінің бұзылуы</a:t>
            </a:r>
            <a:r>
              <a:rPr lang="ru-RU" altLang="ru-RU">
                <a:solidFill>
                  <a:srgbClr val="000000"/>
                </a:solidFill>
                <a:latin typeface="Times New Roman" panose="02020603050405020304" pitchFamily="18" charset="0"/>
                <a:cs typeface="Times New Roman" panose="02020603050405020304" pitchFamily="18" charset="0"/>
              </a:rPr>
              <a:t>. Радиациялық әсерлер митоз кезінде глиальды немесе нейрондық прекурсорлық жасушалардың өлуімен немесе постмитотикалық, бірақ әлі жетілмеген нейрондардың өлімімен немесе "бағыттаушы жасушалардың"-қоныс аударатын нейрондардың өлімімен туындауы мүмкін.</a:t>
            </a:r>
          </a:p>
        </p:txBody>
      </p:sp>
      <p:sp>
        <p:nvSpPr>
          <p:cNvPr id="7" name="Овал 6"/>
          <p:cNvSpPr/>
          <p:nvPr/>
        </p:nvSpPr>
        <p:spPr>
          <a:xfrm>
            <a:off x="1619250" y="117475"/>
            <a:ext cx="5360988" cy="6334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100" b="1" dirty="0" err="1">
                <a:solidFill>
                  <a:prstClr val="black"/>
                </a:solidFill>
                <a:latin typeface="Times New Roman" panose="02020603050405020304" pitchFamily="18" charset="0"/>
                <a:cs typeface="Times New Roman" panose="02020603050405020304" pitchFamily="18" charset="0"/>
              </a:rPr>
              <a:t>Негізгі</a:t>
            </a:r>
            <a:r>
              <a:rPr lang="ru-RU" sz="2100" b="1" dirty="0">
                <a:solidFill>
                  <a:prstClr val="black"/>
                </a:solidFill>
                <a:latin typeface="Times New Roman" panose="02020603050405020304" pitchFamily="18" charset="0"/>
                <a:cs typeface="Times New Roman" panose="02020603050405020304" pitchFamily="18" charset="0"/>
              </a:rPr>
              <a:t> </a:t>
            </a:r>
            <a:r>
              <a:rPr lang="ru-RU" sz="2100" b="1" dirty="0" err="1">
                <a:solidFill>
                  <a:prstClr val="black"/>
                </a:solidFill>
                <a:latin typeface="Times New Roman" panose="02020603050405020304" pitchFamily="18" charset="0"/>
                <a:cs typeface="Times New Roman" panose="02020603050405020304" pitchFamily="18" charset="0"/>
              </a:rPr>
              <a:t>байқалатын</a:t>
            </a:r>
            <a:r>
              <a:rPr lang="ru-RU" sz="2100" b="1" dirty="0">
                <a:solidFill>
                  <a:prstClr val="black"/>
                </a:solidFill>
                <a:latin typeface="Times New Roman" panose="02020603050405020304" pitchFamily="18" charset="0"/>
                <a:cs typeface="Times New Roman" panose="02020603050405020304" pitchFamily="18" charset="0"/>
              </a:rPr>
              <a:t> </a:t>
            </a:r>
            <a:r>
              <a:rPr lang="ru-RU" sz="2100" b="1" dirty="0" err="1">
                <a:solidFill>
                  <a:prstClr val="black"/>
                </a:solidFill>
                <a:latin typeface="Times New Roman" panose="02020603050405020304" pitchFamily="18" charset="0"/>
                <a:cs typeface="Times New Roman" panose="02020603050405020304" pitchFamily="18" charset="0"/>
              </a:rPr>
              <a:t>эффекттер</a:t>
            </a:r>
            <a:endParaRPr lang="ru-RU" sz="2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727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250825" y="3284538"/>
            <a:ext cx="8642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2400" b="1">
                <a:solidFill>
                  <a:srgbClr val="FF0000"/>
                </a:solidFill>
              </a:rPr>
              <a:t>Туа біткен ақаулар (ТБА). Келесі </a:t>
            </a:r>
            <a:r>
              <a:rPr lang="kk-KZ" altLang="ru-RU" sz="2400" b="1">
                <a:solidFill>
                  <a:srgbClr val="FF0000"/>
                </a:solidFill>
              </a:rPr>
              <a:t>ТБА</a:t>
            </a:r>
            <a:r>
              <a:rPr lang="en-US" altLang="ru-RU" sz="2400" b="1">
                <a:solidFill>
                  <a:srgbClr val="FF0000"/>
                </a:solidFill>
              </a:rPr>
              <a:t> </a:t>
            </a:r>
            <a:r>
              <a:rPr lang="ru-RU" altLang="ru-RU" sz="2400" b="1">
                <a:solidFill>
                  <a:srgbClr val="FF0000"/>
                </a:solidFill>
              </a:rPr>
              <a:t>жиі кездеседі:</a:t>
            </a:r>
          </a:p>
          <a:p>
            <a:r>
              <a:rPr lang="ru-RU" altLang="ru-RU" sz="2400"/>
              <a:t>• бас құрылымының бұзылуы: сүйек-ми грыжасы, бас сүйек пішіні құрылымының бұзылуы, жоғарғы таңдай мен еріннің бөлінуі, құлақ құрылымының бұзылуы;</a:t>
            </a:r>
          </a:p>
          <a:p>
            <a:r>
              <a:rPr lang="ru-RU" altLang="ru-RU" sz="2400"/>
              <a:t>• ОЖЖ - анэнцефалия, микроцефалия, гидроцефалия;</a:t>
            </a:r>
          </a:p>
          <a:p>
            <a:r>
              <a:rPr lang="ru-RU" altLang="ru-RU" sz="2400"/>
              <a:t>• көру мүшесі - микроофталмия, анофтальмия;</a:t>
            </a:r>
          </a:p>
          <a:p>
            <a:r>
              <a:rPr lang="ru-RU" altLang="ru-RU" sz="2400"/>
              <a:t>• қаңқа - полидактилия, ұрықтың бойы мен салмағының төмендеуі.</a:t>
            </a:r>
          </a:p>
        </p:txBody>
      </p:sp>
      <p:sp>
        <p:nvSpPr>
          <p:cNvPr id="43011" name="TextBox 6"/>
          <p:cNvSpPr txBox="1">
            <a:spLocks noChangeArrowheads="1"/>
          </p:cNvSpPr>
          <p:nvPr/>
        </p:nvSpPr>
        <p:spPr bwMode="auto">
          <a:xfrm>
            <a:off x="250825" y="260350"/>
            <a:ext cx="87185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2400" b="1">
                <a:solidFill>
                  <a:srgbClr val="FF0000"/>
                </a:solidFill>
              </a:rPr>
              <a:t>Жүкті әйелдер сәулеленген кезде ұрпақтарда төрт әсер ерекшеленеді</a:t>
            </a:r>
            <a:r>
              <a:rPr lang="ru-RU" altLang="ru-RU" sz="2400"/>
              <a:t>:</a:t>
            </a:r>
          </a:p>
          <a:p>
            <a:r>
              <a:rPr lang="ru-RU" altLang="ru-RU" sz="2400"/>
              <a:t>• ұрықтың эмбриональды, неонатальды (жаңа туған) және постнатальды өлімі;</a:t>
            </a:r>
          </a:p>
          <a:p>
            <a:r>
              <a:rPr lang="ru-RU" altLang="ru-RU" sz="2400"/>
              <a:t>• туа біткен ақаулар;</a:t>
            </a:r>
          </a:p>
          <a:p>
            <a:r>
              <a:rPr lang="ru-RU" altLang="ru-RU" sz="2400"/>
              <a:t>• өсу және физикалық дамудың бұзылуы;</a:t>
            </a:r>
          </a:p>
          <a:p>
            <a:r>
              <a:rPr lang="ru-RU" altLang="ru-RU" sz="2400"/>
              <a:t>• орталық жүйке жүйесінің функциясының бұзылуы</a:t>
            </a:r>
          </a:p>
        </p:txBody>
      </p:sp>
    </p:spTree>
    <p:extLst>
      <p:ext uri="{BB962C8B-B14F-4D97-AF65-F5344CB8AC3E}">
        <p14:creationId xmlns:p14="http://schemas.microsoft.com/office/powerpoint/2010/main" val="3888033236"/>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446213"/>
            <a:ext cx="269716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l="22758" r="9309" b="20604"/>
          <a:stretch>
            <a:fillRect/>
          </a:stretch>
        </p:blipFill>
        <p:spPr bwMode="auto">
          <a:xfrm>
            <a:off x="158750" y="3556000"/>
            <a:ext cx="26320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5"/>
          <p:cNvSpPr txBox="1">
            <a:spLocks noChangeArrowheads="1"/>
          </p:cNvSpPr>
          <p:nvPr/>
        </p:nvSpPr>
        <p:spPr bwMode="auto">
          <a:xfrm>
            <a:off x="638175" y="1062038"/>
            <a:ext cx="1490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анэнцефалия</a:t>
            </a:r>
          </a:p>
        </p:txBody>
      </p:sp>
      <p:pic>
        <p:nvPicPr>
          <p:cNvPr id="55301" name="Рисунок 6"/>
          <p:cNvPicPr>
            <a:picLocks noChangeAspect="1" noChangeArrowheads="1"/>
          </p:cNvPicPr>
          <p:nvPr/>
        </p:nvPicPr>
        <p:blipFill>
          <a:blip r:embed="rId4">
            <a:extLst>
              <a:ext uri="{28A0092B-C50C-407E-A947-70E740481C1C}">
                <a14:useLocalDpi xmlns:a14="http://schemas.microsoft.com/office/drawing/2010/main" val="0"/>
              </a:ext>
            </a:extLst>
          </a:blip>
          <a:srcRect l="51053" t="31544" r="4736" b="9509"/>
          <a:stretch>
            <a:fillRect/>
          </a:stretch>
        </p:blipFill>
        <p:spPr bwMode="auto">
          <a:xfrm>
            <a:off x="3092450" y="1338263"/>
            <a:ext cx="252571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7"/>
          <p:cNvSpPr txBox="1">
            <a:spLocks noChangeArrowheads="1"/>
          </p:cNvSpPr>
          <p:nvPr/>
        </p:nvSpPr>
        <p:spPr bwMode="auto">
          <a:xfrm>
            <a:off x="3560763" y="1062038"/>
            <a:ext cx="1627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Гидроцефалия</a:t>
            </a:r>
          </a:p>
        </p:txBody>
      </p:sp>
      <p:pic>
        <p:nvPicPr>
          <p:cNvPr id="55303" name="Рисунок 8"/>
          <p:cNvPicPr>
            <a:picLocks noChangeAspect="1" noChangeArrowheads="1"/>
          </p:cNvPicPr>
          <p:nvPr/>
        </p:nvPicPr>
        <p:blipFill>
          <a:blip r:embed="rId5">
            <a:extLst>
              <a:ext uri="{28A0092B-C50C-407E-A947-70E740481C1C}">
                <a14:useLocalDpi xmlns:a14="http://schemas.microsoft.com/office/drawing/2010/main" val="0"/>
              </a:ext>
            </a:extLst>
          </a:blip>
          <a:srcRect l="35027" t="1547" r="32208" b="16492"/>
          <a:stretch>
            <a:fillRect/>
          </a:stretch>
        </p:blipFill>
        <p:spPr bwMode="auto">
          <a:xfrm>
            <a:off x="6007100" y="2168525"/>
            <a:ext cx="29400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9"/>
          <p:cNvSpPr txBox="1">
            <a:spLocks noChangeArrowheads="1"/>
          </p:cNvSpPr>
          <p:nvPr/>
        </p:nvSpPr>
        <p:spPr bwMode="auto">
          <a:xfrm>
            <a:off x="6761163" y="1687513"/>
            <a:ext cx="170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Микроцефалия</a:t>
            </a:r>
          </a:p>
        </p:txBody>
      </p:sp>
    </p:spTree>
    <p:extLst>
      <p:ext uri="{BB962C8B-B14F-4D97-AF65-F5344CB8AC3E}">
        <p14:creationId xmlns:p14="http://schemas.microsoft.com/office/powerpoint/2010/main" val="1417194459"/>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800100"/>
            <a:ext cx="378301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Рисунок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788988"/>
            <a:ext cx="3514725"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66700" y="3057525"/>
            <a:ext cx="2898775" cy="20669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1" dirty="0">
                <a:solidFill>
                  <a:srgbClr val="222222"/>
                </a:solidFill>
                <a:latin typeface="Arial" panose="020B0604020202020204" pitchFamily="34" charset="0"/>
              </a:rPr>
              <a:t>Микроцефалия</a:t>
            </a:r>
            <a:r>
              <a:rPr lang="ru-RU" sz="1600" dirty="0">
                <a:solidFill>
                  <a:srgbClr val="222222"/>
                </a:solidFill>
                <a:latin typeface="Arial" panose="020B0604020202020204" pitchFamily="34" charset="0"/>
              </a:rPr>
              <a:t> — значительное уменьшение размеров черепа и, соответственно, головного мозга при нормальных размерах других частей тела.</a:t>
            </a:r>
            <a:endParaRPr lang="ru-RU" sz="1600" dirty="0"/>
          </a:p>
        </p:txBody>
      </p:sp>
      <p:pic>
        <p:nvPicPr>
          <p:cNvPr id="573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962150"/>
            <a:ext cx="1984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Рисунок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763" y="3752850"/>
            <a:ext cx="25971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3305175" y="4476750"/>
            <a:ext cx="2654300" cy="2035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1" dirty="0" err="1">
                <a:solidFill>
                  <a:schemeClr val="tx1"/>
                </a:solidFill>
                <a:latin typeface="Arial" panose="020B0604020202020204" pitchFamily="34" charset="0"/>
                <a:cs typeface="Arial" panose="020B0604020202020204" pitchFamily="34" charset="0"/>
              </a:rPr>
              <a:t>Гидроцефа́лия</a:t>
            </a:r>
            <a:r>
              <a:rPr lang="ru-RU" sz="1600" dirty="0">
                <a:solidFill>
                  <a:schemeClr val="tx1"/>
                </a:solidFill>
                <a:latin typeface="Arial" panose="020B0604020202020204" pitchFamily="34" charset="0"/>
                <a:cs typeface="Arial" panose="020B0604020202020204" pitchFamily="34" charset="0"/>
              </a:rPr>
              <a:t> — заболевание, характеризующееся избыточным скоплением цереброспинальной жидкости в желудочковой системе головного мозга</a:t>
            </a:r>
          </a:p>
        </p:txBody>
      </p:sp>
    </p:spTree>
    <p:extLst>
      <p:ext uri="{BB962C8B-B14F-4D97-AF65-F5344CB8AC3E}">
        <p14:creationId xmlns:p14="http://schemas.microsoft.com/office/powerpoint/2010/main" val="19422158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Заголовок 1"/>
          <p:cNvSpPr>
            <a:spLocks noGrp="1" noChangeArrowheads="1"/>
          </p:cNvSpPr>
          <p:nvPr>
            <p:ph type="title"/>
          </p:nvPr>
        </p:nvSpPr>
        <p:spPr/>
        <p:txBody>
          <a:bodyPr/>
          <a:lstStyle/>
          <a:p>
            <a:pPr algn="ctr"/>
            <a:r>
              <a:rPr lang="kk-KZ" altLang="ru-RU" b="1" smtClean="0">
                <a:latin typeface="Times New Roman" panose="02020603050405020304" pitchFamily="18" charset="0"/>
                <a:cs typeface="Times New Roman" panose="02020603050405020304" pitchFamily="18" charset="0"/>
              </a:rPr>
              <a:t>Қорытынды</a:t>
            </a:r>
            <a:endParaRPr lang="ru-RU" altLang="ru-RU" b="1" smtClean="0">
              <a:latin typeface="Times New Roman" panose="02020603050405020304" pitchFamily="18" charset="0"/>
              <a:cs typeface="Times New Roman" panose="02020603050405020304" pitchFamily="18" charset="0"/>
            </a:endParaRPr>
          </a:p>
        </p:txBody>
      </p:sp>
      <p:sp>
        <p:nvSpPr>
          <p:cNvPr id="102403" name="Объект 2"/>
          <p:cNvSpPr>
            <a:spLocks noGrp="1" noChangeArrowheads="1"/>
          </p:cNvSpPr>
          <p:nvPr>
            <p:ph idx="1"/>
          </p:nvPr>
        </p:nvSpPr>
        <p:spPr/>
        <p:txBody>
          <a:bodyPr/>
          <a:lstStyle/>
          <a:p>
            <a:pPr algn="just"/>
            <a:r>
              <a:rPr lang="ru-RU" altLang="ru-RU" smtClean="0">
                <a:latin typeface="Times New Roman" panose="02020603050405020304" pitchFamily="18" charset="0"/>
                <a:cs typeface="Times New Roman" panose="02020603050405020304" pitchFamily="18" charset="0"/>
              </a:rPr>
              <a:t>Адамның құрсақ ішінде дамып, туылу мерзіміне дейінгі, дамудың әрбір сатысындағы қатерлі кезеңдерді, эмбрионға тератогендік факторлардың зиянды әсерін, туа пайда болатын ақаулықтардың даму механизмдерін түсінуге мүмкіндік береді. </a:t>
            </a:r>
            <a:br>
              <a:rPr lang="ru-RU" altLang="ru-RU" smtClean="0">
                <a:latin typeface="Times New Roman" panose="02020603050405020304" pitchFamily="18" charset="0"/>
                <a:cs typeface="Times New Roman" panose="02020603050405020304" pitchFamily="18" charset="0"/>
              </a:rPr>
            </a:br>
            <a:r>
              <a:rPr lang="ru-RU" altLang="ru-RU" smtClean="0">
                <a:latin typeface="Times New Roman" panose="02020603050405020304" pitchFamily="18" charset="0"/>
                <a:cs typeface="Times New Roman" panose="02020603050405020304" pitchFamily="18" charset="0"/>
              </a:rPr>
              <a:t> Ұрыққа сыртқы тератогендік факторлардың әсерінен ұрықта түрлі кемтарлықтар, аномалиялар, пайда болып, дамуы мүмкін.</a:t>
            </a:r>
            <a:br>
              <a:rPr lang="ru-RU" altLang="ru-RU" smtClean="0">
                <a:latin typeface="Times New Roman" panose="02020603050405020304" pitchFamily="18" charset="0"/>
                <a:cs typeface="Times New Roman" panose="02020603050405020304" pitchFamily="18" charset="0"/>
              </a:rPr>
            </a:br>
            <a:r>
              <a:rPr lang="ru-RU" altLang="ru-RU" smtClean="0">
                <a:latin typeface="Times New Roman" panose="02020603050405020304" pitchFamily="18" charset="0"/>
                <a:cs typeface="Times New Roman" panose="02020603050405020304" pitchFamily="18" charset="0"/>
              </a:rPr>
              <a:t>  Қазіргі таңдағы әлемдік медицина саласындағы ең өзекті мәселелердің бірі – дені сау балалардың санының көбейту, ана мен баланың денсаулығын қадағалау.</a:t>
            </a:r>
            <a:endParaRPr lang="ru-RU" altLang="ru-RU" smtClean="0"/>
          </a:p>
        </p:txBody>
      </p:sp>
    </p:spTree>
    <p:extLst>
      <p:ext uri="{BB962C8B-B14F-4D97-AF65-F5344CB8AC3E}">
        <p14:creationId xmlns:p14="http://schemas.microsoft.com/office/powerpoint/2010/main" val="4291084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ACFB7F-DA63-48BA-BF56-955190867AB6}"/>
              </a:ext>
            </a:extLst>
          </p:cNvPr>
          <p:cNvSpPr txBox="1"/>
          <p:nvPr/>
        </p:nvSpPr>
        <p:spPr>
          <a:xfrm>
            <a:off x="267419" y="3244334"/>
            <a:ext cx="8635041" cy="1754326"/>
          </a:xfrm>
          <a:prstGeom prst="rect">
            <a:avLst/>
          </a:prstGeom>
          <a:noFill/>
        </p:spPr>
        <p:txBody>
          <a:bodyPr wrap="square">
            <a:spAutoFit/>
          </a:bodyPr>
          <a:lstStyle/>
          <a:p>
            <a:r>
              <a:rPr lang="kk-KZ" dirty="0"/>
              <a:t> </a:t>
            </a:r>
            <a:r>
              <a:rPr lang="en-US" dirty="0">
                <a:hlinkClick r:id="rId2"/>
              </a:rPr>
              <a:t>http://www.myshared.ru/slide/500880/</a:t>
            </a:r>
            <a:endParaRPr lang="kk-KZ" dirty="0"/>
          </a:p>
          <a:p>
            <a:r>
              <a:rPr lang="kk-KZ" dirty="0"/>
              <a:t> </a:t>
            </a:r>
            <a:r>
              <a:rPr lang="en-US" dirty="0">
                <a:hlinkClick r:id="rId3"/>
              </a:rPr>
              <a:t>https://www.krasotaimedicina.ru/diseases/hematologic/radiation-sickness</a:t>
            </a:r>
            <a:endParaRPr lang="kk-KZ" dirty="0"/>
          </a:p>
          <a:p>
            <a:r>
              <a:rPr lang="en-US" dirty="0">
                <a:hlinkClick r:id="rId4"/>
              </a:rPr>
              <a:t>https://simptomer.ru/bolezni/serdtse-i-sosudy/1085-luchevaya-bolezn-simptomy</a:t>
            </a:r>
            <a:endParaRPr lang="kk-KZ" dirty="0"/>
          </a:p>
          <a:p>
            <a:r>
              <a:rPr lang="en-US" dirty="0">
                <a:hlinkClick r:id="rId5"/>
              </a:rPr>
              <a:t>https://www.ayzdorov.ru/lechenie_lychevaya_bolezn_chto.php</a:t>
            </a:r>
            <a:endParaRPr lang="kk-KZ" dirty="0"/>
          </a:p>
          <a:p>
            <a:endParaRPr lang="kk-KZ" dirty="0"/>
          </a:p>
          <a:p>
            <a:endParaRPr lang="ru-RU" dirty="0"/>
          </a:p>
        </p:txBody>
      </p:sp>
    </p:spTree>
    <p:extLst>
      <p:ext uri="{BB962C8B-B14F-4D97-AF65-F5344CB8AC3E}">
        <p14:creationId xmlns:p14="http://schemas.microsoft.com/office/powerpoint/2010/main" val="143658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468" y="316002"/>
            <a:ext cx="8773064" cy="4351338"/>
          </a:xfrm>
        </p:spPr>
        <p:txBody>
          <a:bodyPr>
            <a:normAutofit/>
          </a:bodyPr>
          <a:lstStyle/>
          <a:p>
            <a:pPr marL="0" indent="0" algn="ctr">
              <a:buNone/>
            </a:pPr>
            <a:r>
              <a:rPr lang="kk-KZ" sz="2800" b="1" dirty="0">
                <a:solidFill>
                  <a:srgbClr val="FF0000"/>
                </a:solidFill>
                <a:latin typeface="Times New Roman" panose="02020603050405020304" pitchFamily="18" charset="0"/>
                <a:cs typeface="Times New Roman" panose="02020603050405020304" pitchFamily="18" charset="0"/>
              </a:rPr>
              <a:t>Адамның сәуле ауруы</a:t>
            </a:r>
          </a:p>
          <a:p>
            <a:r>
              <a:rPr lang="kk-KZ" sz="2800" dirty="0">
                <a:latin typeface="Times New Roman" panose="02020603050405020304" pitchFamily="18" charset="0"/>
                <a:cs typeface="Times New Roman" panose="02020603050405020304" pitchFamily="18" charset="0"/>
              </a:rPr>
              <a:t>Бүкіл денені сәулелендіргеннен кейін сәуле ауруы пайда болады, ауру дамуының жылдамдығы дозаның мөлшеріне байланысты және дозаны бірден немесе ұзақ уақытта біртіндеп қабылдауына байланысты болады.</a:t>
            </a:r>
          </a:p>
          <a:p>
            <a:endParaRPr lang="kk-KZ"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Адам үшін абсолютті </a:t>
            </a:r>
            <a:r>
              <a:rPr lang="kk-KZ" sz="2800" b="1" dirty="0">
                <a:solidFill>
                  <a:srgbClr val="FF0000"/>
                </a:solidFill>
                <a:latin typeface="Times New Roman" panose="02020603050405020304" pitchFamily="18" charset="0"/>
                <a:cs typeface="Times New Roman" panose="02020603050405020304" pitchFamily="18" charset="0"/>
              </a:rPr>
              <a:t>летальді доза 6 Гр.</a:t>
            </a:r>
            <a:endParaRPr lang="ru-RU"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41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Картинки по запросу лучевая болезнь последствия"/>
          <p:cNvPicPr>
            <a:picLocks noChangeAspect="1" noChangeArrowheads="1"/>
          </p:cNvPicPr>
          <p:nvPr/>
        </p:nvPicPr>
        <p:blipFill>
          <a:blip r:embed="rId3"/>
          <a:srcRect b="19144"/>
          <a:stretch>
            <a:fillRect/>
          </a:stretch>
        </p:blipFill>
        <p:spPr bwMode="auto">
          <a:xfrm>
            <a:off x="4741595" y="357078"/>
            <a:ext cx="3931126" cy="2671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31" name="Picture 11" descr="Картинки по запросу лучевая болезнь последствия"/>
          <p:cNvPicPr>
            <a:picLocks noChangeAspect="1" noChangeArrowheads="1"/>
          </p:cNvPicPr>
          <p:nvPr/>
        </p:nvPicPr>
        <p:blipFill>
          <a:blip r:embed="rId4"/>
          <a:srcRect/>
          <a:stretch>
            <a:fillRect/>
          </a:stretch>
        </p:blipFill>
        <p:spPr bwMode="auto">
          <a:xfrm>
            <a:off x="736155" y="357078"/>
            <a:ext cx="3360752" cy="22571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33" name="Picture 13" descr="Картинки по запросу изменние структура хромосомы"/>
          <p:cNvPicPr>
            <a:picLocks noChangeAspect="1" noChangeArrowheads="1"/>
          </p:cNvPicPr>
          <p:nvPr/>
        </p:nvPicPr>
        <p:blipFill>
          <a:blip r:embed="rId5"/>
          <a:srcRect/>
          <a:stretch>
            <a:fillRect/>
          </a:stretch>
        </p:blipFill>
        <p:spPr bwMode="auto">
          <a:xfrm>
            <a:off x="134327" y="3333706"/>
            <a:ext cx="2953929" cy="28832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a:extLst>
              <a:ext uri="{FF2B5EF4-FFF2-40B4-BE49-F238E27FC236}">
                <a16:creationId xmlns:a16="http://schemas.microsoft.com/office/drawing/2014/main" id="{32FB26BC-BEA9-4925-9697-09786AC51958}"/>
              </a:ext>
            </a:extLst>
          </p:cNvPr>
          <p:cNvPicPr>
            <a:picLocks noChangeAspect="1"/>
          </p:cNvPicPr>
          <p:nvPr/>
        </p:nvPicPr>
        <p:blipFill>
          <a:blip r:embed="rId6"/>
          <a:stretch>
            <a:fillRect/>
          </a:stretch>
        </p:blipFill>
        <p:spPr>
          <a:xfrm>
            <a:off x="3022941" y="3828966"/>
            <a:ext cx="5874545" cy="2288435"/>
          </a:xfrm>
          <a:prstGeom prst="rect">
            <a:avLst/>
          </a:prstGeom>
        </p:spPr>
      </p:pic>
    </p:spTree>
    <p:extLst>
      <p:ext uri="{BB962C8B-B14F-4D97-AF65-F5344CB8AC3E}">
        <p14:creationId xmlns:p14="http://schemas.microsoft.com/office/powerpoint/2010/main" val="166267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315264" y="195359"/>
            <a:ext cx="8535437" cy="6274451"/>
          </a:xfrm>
        </p:spPr>
        <p:txBody>
          <a:bodyPr>
            <a:normAutofit/>
          </a:bodyPr>
          <a:lstStyle/>
          <a:p>
            <a:pPr algn="just"/>
            <a:r>
              <a:rPr lang="ru-RU" sz="2600" b="1" dirty="0" err="1">
                <a:latin typeface="Times New Roman" pitchFamily="18" charset="0"/>
                <a:cs typeface="Times New Roman" pitchFamily="18" charset="0"/>
              </a:rPr>
              <a:t>Сәулелі</a:t>
            </a:r>
            <a:r>
              <a:rPr lang="ru-RU" sz="2600" b="1" dirty="0">
                <a:latin typeface="Times New Roman" pitchFamily="18" charset="0"/>
                <a:cs typeface="Times New Roman" pitchFamily="18" charset="0"/>
              </a:rPr>
              <a:t> ауру </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бүкіл</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ағзаға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немесе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оның</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бөлімдеріне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радиоактивті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сәулелендірудің</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ішкі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және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сыртқы</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көп</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мөлшерде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әсер</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етуінен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пайда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болған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адамдар</a:t>
            </a:r>
            <a:r>
              <a:rPr lang="ru-RU" sz="2600" dirty="0">
                <a:latin typeface="Times New Roman" pitchFamily="18" charset="0"/>
                <a:cs typeface="Times New Roman" pitchFamily="18" charset="0"/>
              </a:rPr>
              <a:t> мен </a:t>
            </a:r>
            <a:r>
              <a:rPr lang="ru-RU" sz="2600" dirty="0" err="1">
                <a:latin typeface="Times New Roman" pitchFamily="18" charset="0"/>
                <a:cs typeface="Times New Roman" pitchFamily="18" charset="0"/>
              </a:rPr>
              <a:t>жануарлардың</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жалпы</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ауруы</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нервті-дистрофиялық</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процестермен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көптеген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симптомдармен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және</a:t>
            </a:r>
            <a:r>
              <a:rPr lang="ru-RU" sz="2600" dirty="0">
                <a:latin typeface="Times New Roman" pitchFamily="18" charset="0"/>
                <a:cs typeface="Times New Roman" pitchFamily="18" charset="0"/>
              </a:rPr>
              <a:t> ауру </a:t>
            </a:r>
            <a:r>
              <a:rPr lang="ru-RU" sz="2600" dirty="0" err="1">
                <a:latin typeface="Times New Roman" pitchFamily="18" charset="0"/>
                <a:cs typeface="Times New Roman" pitchFamily="18" charset="0"/>
              </a:rPr>
              <a:t>ағымының</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кезеңдігімен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сипатталады</a:t>
            </a:r>
            <a:r>
              <a:rPr lang="ru-RU" sz="2600" dirty="0">
                <a:latin typeface="Times New Roman" pitchFamily="18" charset="0"/>
                <a:cs typeface="Times New Roman" pitchFamily="18" charset="0"/>
              </a:rPr>
              <a:t>.</a:t>
            </a:r>
          </a:p>
          <a:p>
            <a:pPr algn="just"/>
            <a:endParaRPr lang="ru-RU" sz="2600" dirty="0">
              <a:latin typeface="Times New Roman" pitchFamily="18" charset="0"/>
              <a:cs typeface="Times New Roman" pitchFamily="18" charset="0"/>
            </a:endParaRPr>
          </a:p>
          <a:p>
            <a:pPr algn="just"/>
            <a:r>
              <a:rPr lang="ru-RU" sz="2600" b="1" dirty="0" err="1">
                <a:latin typeface="Times New Roman" pitchFamily="18" charset="0"/>
                <a:cs typeface="Times New Roman" pitchFamily="18" charset="0"/>
              </a:rPr>
              <a:t>Сыртқы</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сәулелену</a:t>
            </a:r>
            <a:r>
              <a:rPr lang="ru-RU" sz="2600" b="1" dirty="0">
                <a:latin typeface="Times New Roman" pitchFamily="18" charset="0"/>
                <a:cs typeface="Times New Roman" pitchFamily="18" charset="0"/>
              </a:rPr>
              <a:t> </a:t>
            </a:r>
            <a:r>
              <a:rPr lang="ru-RU" sz="2600" dirty="0" err="1">
                <a:latin typeface="Times New Roman" pitchFamily="18" charset="0"/>
                <a:cs typeface="Times New Roman" pitchFamily="18" charset="0"/>
              </a:rPr>
              <a:t>адам</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ағзасына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сырттан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ионизациялық</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сәулелердің</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әсер</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етуін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айтамыз</a:t>
            </a:r>
            <a:r>
              <a:rPr lang="ru-RU" sz="2600" dirty="0">
                <a:latin typeface="Times New Roman" pitchFamily="18" charset="0"/>
                <a:cs typeface="Times New Roman" pitchFamily="18" charset="0"/>
              </a:rPr>
              <a:t>. </a:t>
            </a:r>
          </a:p>
          <a:p>
            <a:pPr algn="just">
              <a:buFont typeface="Wingdings" pitchFamily="2" charset="2"/>
              <a:buChar char="Ø"/>
            </a:pP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ғарыштық</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сәулелер</a:t>
            </a:r>
            <a:r>
              <a:rPr lang="ru-RU" sz="2600" dirty="0">
                <a:latin typeface="Times New Roman" pitchFamily="18" charset="0"/>
                <a:cs typeface="Times New Roman" pitchFamily="18" charset="0"/>
              </a:rPr>
              <a:t>, </a:t>
            </a:r>
          </a:p>
          <a:p>
            <a:pPr algn="just">
              <a:buFont typeface="Wingdings" pitchFamily="2" charset="2"/>
              <a:buChar char="Ø"/>
            </a:pPr>
            <a:r>
              <a:rPr lang="ru-RU" sz="2600" dirty="0" err="1">
                <a:latin typeface="Times New Roman" pitchFamily="18" charset="0"/>
                <a:cs typeface="Times New Roman" pitchFamily="18" charset="0"/>
              </a:rPr>
              <a:t>табиғи</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радиоактивті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көздер</a:t>
            </a:r>
            <a:r>
              <a:rPr lang="ru-RU" sz="2600" dirty="0">
                <a:latin typeface="Times New Roman" pitchFamily="18" charset="0"/>
                <a:cs typeface="Times New Roman" pitchFamily="18" charset="0"/>
              </a:rPr>
              <a:t>, </a:t>
            </a:r>
          </a:p>
          <a:p>
            <a:pPr algn="just">
              <a:buFont typeface="Wingdings" pitchFamily="2" charset="2"/>
              <a:buChar char="Ø"/>
            </a:pPr>
            <a:r>
              <a:rPr lang="ru-RU" sz="2600" dirty="0" err="1">
                <a:latin typeface="Times New Roman" pitchFamily="18" charset="0"/>
                <a:cs typeface="Times New Roman" pitchFamily="18" charset="0"/>
              </a:rPr>
              <a:t>атмосферада</a:t>
            </a:r>
            <a:r>
              <a:rPr lang="ru-RU" sz="2600" dirty="0">
                <a:latin typeface="Times New Roman" pitchFamily="18" charset="0"/>
                <a:cs typeface="Times New Roman" pitchFamily="18" charset="0"/>
              </a:rPr>
              <a:t>, </a:t>
            </a:r>
          </a:p>
          <a:p>
            <a:pPr algn="just">
              <a:buFont typeface="Wingdings" pitchFamily="2" charset="2"/>
              <a:buChar char="Ø"/>
            </a:pPr>
            <a:r>
              <a:rPr lang="ru-RU" sz="2600" dirty="0">
                <a:latin typeface="Times New Roman" pitchFamily="18" charset="0"/>
                <a:cs typeface="Times New Roman" pitchFamily="18" charset="0"/>
              </a:rPr>
              <a:t>суда </a:t>
            </a:r>
            <a:r>
              <a:rPr lang="ru-RU" sz="2600" dirty="0" err="1">
                <a:latin typeface="Times New Roman" pitchFamily="18" charset="0"/>
                <a:cs typeface="Times New Roman" pitchFamily="18" charset="0"/>
              </a:rPr>
              <a:t>және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т.б</a:t>
            </a:r>
            <a:r>
              <a:rPr lang="ru-RU" sz="2600" dirty="0">
                <a:latin typeface="Times New Roman" pitchFamily="18" charset="0"/>
                <a:cs typeface="Times New Roman" pitchFamily="18" charset="0"/>
              </a:rPr>
              <a:t> .</a:t>
            </a:r>
          </a:p>
          <a:p>
            <a:pPr algn="just"/>
            <a:r>
              <a:rPr lang="ru-RU" sz="2600" dirty="0">
                <a:latin typeface="Times New Roman" pitchFamily="18" charset="0"/>
                <a:cs typeface="Times New Roman" pitchFamily="18" charset="0"/>
              </a:rPr>
              <a:t>Ал </a:t>
            </a:r>
            <a:r>
              <a:rPr lang="ru-RU" sz="2600" b="1" dirty="0" err="1">
                <a:latin typeface="Times New Roman" pitchFamily="18" charset="0"/>
                <a:cs typeface="Times New Roman" pitchFamily="18" charset="0"/>
              </a:rPr>
              <a:t>ішкі</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сәулелену</a:t>
            </a:r>
            <a:r>
              <a:rPr lang="ru-RU" sz="2600" b="1" dirty="0">
                <a:latin typeface="Times New Roman" pitchFamily="18" charset="0"/>
                <a:cs typeface="Times New Roman" pitchFamily="18" charset="0"/>
              </a:rPr>
              <a:t> </a:t>
            </a:r>
            <a:r>
              <a:rPr lang="ru-RU" sz="2600" dirty="0" err="1">
                <a:latin typeface="Times New Roman" pitchFamily="18" charset="0"/>
                <a:cs typeface="Times New Roman" pitchFamily="18" charset="0"/>
              </a:rPr>
              <a:t>деп</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адам</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ағзасына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тыныс</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мүшелері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ішек-қарын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тері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мүшелері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арқылы</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енуін</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айтамыз</a:t>
            </a:r>
            <a:r>
              <a:rPr lang="ru-RU" sz="26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42864154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5009</Words>
  <Application>Microsoft Office PowerPoint</Application>
  <PresentationFormat>Экран (4:3)</PresentationFormat>
  <Paragraphs>383</Paragraphs>
  <Slides>66</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66</vt:i4>
      </vt:variant>
    </vt:vector>
  </HeadingPairs>
  <TitlesOfParts>
    <vt:vector size="76" baseType="lpstr">
      <vt:lpstr>Arial</vt:lpstr>
      <vt:lpstr>Calibri</vt:lpstr>
      <vt:lpstr>Calibri Light</vt:lpstr>
      <vt:lpstr>Georgia</vt:lpstr>
      <vt:lpstr>Noto Sans Symbols</vt:lpstr>
      <vt:lpstr>Symbol</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Сәулелік ауру туралы түсінік</vt:lpstr>
      <vt:lpstr>Понятие лучевой болезни</vt:lpstr>
      <vt:lpstr>Презентация PowerPoint</vt:lpstr>
      <vt:lpstr>Презентация PowerPoint</vt:lpstr>
      <vt:lpstr>Сәулелік аурудың классификациясы</vt:lpstr>
      <vt:lpstr>Презентация PowerPoint</vt:lpstr>
      <vt:lpstr>Презентация PowerPoint</vt:lpstr>
      <vt:lpstr>Сәулелік аурулардың формалары</vt:lpstr>
      <vt:lpstr>Өткір сәулелік ауру (ӨСА)</vt:lpstr>
      <vt:lpstr>Өткір сәулелік аурудың (ӨСА) түрлері:</vt:lpstr>
      <vt:lpstr>Презентация PowerPoint</vt:lpstr>
      <vt:lpstr>Өткір сәулелік зақымданудың патогенезі</vt:lpstr>
      <vt:lpstr>Жалпы сәулелену дозасы, дозаның жылдамдығы мен аурудың клиникалық көрінісі арасындағы байланыс: доза неғұрлым жоғары болса, соғұрлым денеге ауыр зақым келеді.</vt:lpstr>
      <vt:lpstr>Презентация PowerPoint</vt:lpstr>
      <vt:lpstr>Презентация PowerPoint</vt:lpstr>
      <vt:lpstr>Презентация PowerPoint</vt:lpstr>
      <vt:lpstr>Өткір сәуле ауруының түрлері (ӨСА) –  6 Гр дейінгі дозада</vt:lpstr>
      <vt:lpstr>1-10 Гр дозасында өткір сәулелік аурудың 4 дәрежелі ауыртпалық ажыратылады:</vt:lpstr>
      <vt:lpstr>Ауру нәтижелері</vt:lpstr>
      <vt:lpstr>Сүйек кемігінің өткір сәулелік ауру периодтары: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Бастапқы қалыптасу фазасы</vt:lpstr>
      <vt:lpstr>Біркелкі емес сәулелену түсінігі</vt:lpstr>
      <vt:lpstr>Біркелкі емес сәулеленудің түрлері:</vt:lpstr>
      <vt:lpstr>Біркелкі емес сәулеленумен өткір зақымданудың әртүрлі формаларының пайда болуының негізгі гипотезасы:</vt:lpstr>
      <vt:lpstr>Созылмалы сәулелік ауру (ССА)</vt:lpstr>
      <vt:lpstr>Презентация PowerPoint</vt:lpstr>
      <vt:lpstr>ССА өту фазалары:</vt:lpstr>
      <vt:lpstr>Созылмалы сәулелік аурудың кезеңдері</vt:lpstr>
      <vt:lpstr>Презентация PowerPoint</vt:lpstr>
      <vt:lpstr>Презентация PowerPoint</vt:lpstr>
      <vt:lpstr>Презентация PowerPoint</vt:lpstr>
      <vt:lpstr> ТЕРІНІҢ ЖЕРГІЛІКТІ РАДИАЦИЯЛЫҚ РЕАКЦИЯЛАРЫ</vt:lpstr>
      <vt:lpstr>Сәулеленуге терінің үш дәрежелі реакциясы</vt:lpstr>
      <vt:lpstr>Кіріспе</vt:lpstr>
      <vt:lpstr>Презентация PowerPoint</vt:lpstr>
      <vt:lpstr>Презентация PowerPoint</vt:lpstr>
      <vt:lpstr> Иондаушы сәулеленудің адам эмбрионына және ұрыққа әсері</vt:lpstr>
      <vt:lpstr>ЭМБРИОГЕНЕЗДЕГІ СӘУЛЕЛЕНУГЕ ЖАСТЫҚ-АРНАЙЫ  РЕАКЦИЯЛАРЫ</vt:lpstr>
      <vt:lpstr>ИОНДАУШЫ РАДИАЦИЯНЫҢ ЗИЯНДАУШЫ ӘСЕРІН ОРГАНИЗМДІҢ ЖАТЫРІШІЛІК ДАМУДЫҢ ҮШ НЕГІЗГІ КЕЗЕҢІНДЕ ЗЕРТТЕЛЕДІ: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Контрольная работа № 8:</dc:title>
  <dc:creator>User</dc:creator>
  <cp:lastModifiedBy>Кулбаева Маржан</cp:lastModifiedBy>
  <cp:revision>107</cp:revision>
  <dcterms:modified xsi:type="dcterms:W3CDTF">2025-01-19T14:26:08Z</dcterms:modified>
</cp:coreProperties>
</file>